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2" r:id="rId1"/>
  </p:sldMasterIdLst>
  <p:notesMasterIdLst>
    <p:notesMasterId r:id="rId18"/>
  </p:notesMasterIdLst>
  <p:sldIdLst>
    <p:sldId id="270" r:id="rId2"/>
    <p:sldId id="304" r:id="rId3"/>
    <p:sldId id="319" r:id="rId4"/>
    <p:sldId id="320" r:id="rId5"/>
    <p:sldId id="323" r:id="rId6"/>
    <p:sldId id="324" r:id="rId7"/>
    <p:sldId id="325" r:id="rId8"/>
    <p:sldId id="326" r:id="rId9"/>
    <p:sldId id="327" r:id="rId10"/>
    <p:sldId id="328" r:id="rId11"/>
    <p:sldId id="318" r:id="rId12"/>
    <p:sldId id="329" r:id="rId13"/>
    <p:sldId id="330" r:id="rId14"/>
    <p:sldId id="331" r:id="rId15"/>
    <p:sldId id="306" r:id="rId16"/>
    <p:sldId id="332" r:id="rId1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47" userDrawn="1">
          <p15:clr>
            <a:srgbClr val="A4A3A4"/>
          </p15:clr>
        </p15:guide>
        <p15:guide id="2" pos="7333" userDrawn="1">
          <p15:clr>
            <a:srgbClr val="A4A3A4"/>
          </p15:clr>
        </p15:guide>
        <p15:guide id="3" orient="horz" pos="1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986D"/>
    <a:srgbClr val="C4986D"/>
    <a:srgbClr val="C4976D"/>
    <a:srgbClr val="BD9973"/>
    <a:srgbClr val="A5644D"/>
    <a:srgbClr val="5A9B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439476-3898-481B-827B-E6CACEED0084}" v="2216" dt="2023-03-15T18:36:44.355"/>
    <p1510:client id="{3E1F2FD3-8908-B44E-92BB-A8A34F5F7179}" v="136" dt="2023-03-15T20:06:37.789"/>
    <p1510:client id="{6BA1FD39-3E0A-8531-62F7-1502FB0D5329}" v="62" dt="2023-03-15T18:00:05.391"/>
    <p1510:client id="{BE2B3889-143B-BF27-A32E-9A79B81DA6E3}" v="5" vWet="6" dt="2023-03-15T17:51:04.488"/>
    <p1510:client id="{CF50C280-8081-A8EE-68FE-07DE9E462D9F}" v="13" dt="2023-03-15T09:45:36.726"/>
    <p1510:client id="{E4E9FDA6-5ADE-48C6-975E-CF2831F60A81}" v="440" dt="2023-03-15T19:53:12.652"/>
    <p1510:client id="{E699F762-6797-E8EC-96D3-21DC5F03EC8F}" v="2" dt="2023-03-15T18:29:04.0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2017" autoAdjust="0"/>
  </p:normalViewPr>
  <p:slideViewPr>
    <p:cSldViewPr snapToGrid="0">
      <p:cViewPr>
        <p:scale>
          <a:sx n="59" d="100"/>
          <a:sy n="59" d="100"/>
        </p:scale>
        <p:origin x="1092" y="40"/>
      </p:cViewPr>
      <p:guideLst>
        <p:guide pos="347"/>
        <p:guide pos="7333"/>
        <p:guide orient="horz" pos="1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DE13C4-8829-BD48-BC42-8E04449C0B1A}" type="datetimeFigureOut">
              <a:rPr lang="de-DE" smtClean="0"/>
              <a:t>27.06.2023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AF07EF-45AA-1F43-8F91-9A537D9BE0F8}" type="slidenum">
              <a:rPr lang="de-DE" smtClean="0"/>
              <a:t>‹#›</a:t>
            </a:fld>
            <a:endParaRPr lang="de-DE"/>
          </a:p>
        </p:txBody>
      </p:sp>
    </p:spTree>
    <p:extLst>
      <p:ext uri="{BB962C8B-B14F-4D97-AF65-F5344CB8AC3E}">
        <p14:creationId xmlns:p14="http://schemas.microsoft.com/office/powerpoint/2010/main" val="4188918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We have collected an array of questions on every topic. However, we have chosen a smaller selection of questions to be discussed given the short timeframe of the discussion. These questions are marked in bold.</a:t>
            </a:r>
          </a:p>
        </p:txBody>
      </p:sp>
      <p:sp>
        <p:nvSpPr>
          <p:cNvPr id="4" name="Slide Number Placeholder 3"/>
          <p:cNvSpPr>
            <a:spLocks noGrp="1"/>
          </p:cNvSpPr>
          <p:nvPr>
            <p:ph type="sldNum" sz="quarter" idx="5"/>
          </p:nvPr>
        </p:nvSpPr>
        <p:spPr/>
        <p:txBody>
          <a:bodyPr/>
          <a:lstStyle/>
          <a:p>
            <a:fld id="{01AF07EF-45AA-1F43-8F91-9A537D9BE0F8}" type="slidenum">
              <a:rPr lang="de-DE" smtClean="0"/>
              <a:t>1</a:t>
            </a:fld>
            <a:endParaRPr lang="de-DE"/>
          </a:p>
        </p:txBody>
      </p:sp>
    </p:spTree>
    <p:extLst>
      <p:ext uri="{BB962C8B-B14F-4D97-AF65-F5344CB8AC3E}">
        <p14:creationId xmlns:p14="http://schemas.microsoft.com/office/powerpoint/2010/main" val="798415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01AF07EF-45AA-1F43-8F91-9A537D9BE0F8}" type="slidenum">
              <a:rPr lang="de-DE" smtClean="0"/>
              <a:t>10</a:t>
            </a:fld>
            <a:endParaRPr lang="de-DE"/>
          </a:p>
        </p:txBody>
      </p:sp>
    </p:spTree>
    <p:extLst>
      <p:ext uri="{BB962C8B-B14F-4D97-AF65-F5344CB8AC3E}">
        <p14:creationId xmlns:p14="http://schemas.microsoft.com/office/powerpoint/2010/main" val="1633371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01AF07EF-45AA-1F43-8F91-9A537D9BE0F8}" type="slidenum">
              <a:rPr lang="de-DE" smtClean="0"/>
              <a:t>11</a:t>
            </a:fld>
            <a:endParaRPr lang="de-DE"/>
          </a:p>
        </p:txBody>
      </p:sp>
    </p:spTree>
    <p:extLst>
      <p:ext uri="{BB962C8B-B14F-4D97-AF65-F5344CB8AC3E}">
        <p14:creationId xmlns:p14="http://schemas.microsoft.com/office/powerpoint/2010/main" val="47859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01AF07EF-45AA-1F43-8F91-9A537D9BE0F8}" type="slidenum">
              <a:rPr lang="de-DE" smtClean="0"/>
              <a:t>12</a:t>
            </a:fld>
            <a:endParaRPr lang="de-DE"/>
          </a:p>
        </p:txBody>
      </p:sp>
    </p:spTree>
    <p:extLst>
      <p:ext uri="{BB962C8B-B14F-4D97-AF65-F5344CB8AC3E}">
        <p14:creationId xmlns:p14="http://schemas.microsoft.com/office/powerpoint/2010/main" val="994215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01AF07EF-45AA-1F43-8F91-9A537D9BE0F8}" type="slidenum">
              <a:rPr lang="de-DE" smtClean="0"/>
              <a:t>13</a:t>
            </a:fld>
            <a:endParaRPr lang="de-DE"/>
          </a:p>
        </p:txBody>
      </p:sp>
    </p:spTree>
    <p:extLst>
      <p:ext uri="{BB962C8B-B14F-4D97-AF65-F5344CB8AC3E}">
        <p14:creationId xmlns:p14="http://schemas.microsoft.com/office/powerpoint/2010/main" val="759994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01AF07EF-45AA-1F43-8F91-9A537D9BE0F8}" type="slidenum">
              <a:rPr lang="de-DE" smtClean="0"/>
              <a:t>14</a:t>
            </a:fld>
            <a:endParaRPr lang="de-DE"/>
          </a:p>
        </p:txBody>
      </p:sp>
    </p:spTree>
    <p:extLst>
      <p:ext uri="{BB962C8B-B14F-4D97-AF65-F5344CB8AC3E}">
        <p14:creationId xmlns:p14="http://schemas.microsoft.com/office/powerpoint/2010/main" val="1406539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01AF07EF-45AA-1F43-8F91-9A537D9BE0F8}" type="slidenum">
              <a:rPr lang="de-DE" smtClean="0"/>
              <a:t>2</a:t>
            </a:fld>
            <a:endParaRPr lang="de-DE"/>
          </a:p>
        </p:txBody>
      </p:sp>
    </p:spTree>
    <p:extLst>
      <p:ext uri="{BB962C8B-B14F-4D97-AF65-F5344CB8AC3E}">
        <p14:creationId xmlns:p14="http://schemas.microsoft.com/office/powerpoint/2010/main" val="1371266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cs typeface="Calibri"/>
            </a:endParaRPr>
          </a:p>
        </p:txBody>
      </p:sp>
      <p:sp>
        <p:nvSpPr>
          <p:cNvPr id="4" name="Foliennummernplatzhalter 3"/>
          <p:cNvSpPr>
            <a:spLocks noGrp="1"/>
          </p:cNvSpPr>
          <p:nvPr>
            <p:ph type="sldNum" sz="quarter" idx="5"/>
          </p:nvPr>
        </p:nvSpPr>
        <p:spPr/>
        <p:txBody>
          <a:bodyPr/>
          <a:lstStyle/>
          <a:p>
            <a:fld id="{01AF07EF-45AA-1F43-8F91-9A537D9BE0F8}" type="slidenum">
              <a:rPr lang="de-DE" smtClean="0"/>
              <a:t>3</a:t>
            </a:fld>
            <a:endParaRPr lang="de-DE"/>
          </a:p>
        </p:txBody>
      </p:sp>
    </p:spTree>
    <p:extLst>
      <p:ext uri="{BB962C8B-B14F-4D97-AF65-F5344CB8AC3E}">
        <p14:creationId xmlns:p14="http://schemas.microsoft.com/office/powerpoint/2010/main" val="952981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01AF07EF-45AA-1F43-8F91-9A537D9BE0F8}" type="slidenum">
              <a:rPr lang="de-DE" smtClean="0"/>
              <a:t>4</a:t>
            </a:fld>
            <a:endParaRPr lang="de-DE"/>
          </a:p>
        </p:txBody>
      </p:sp>
    </p:spTree>
    <p:extLst>
      <p:ext uri="{BB962C8B-B14F-4D97-AF65-F5344CB8AC3E}">
        <p14:creationId xmlns:p14="http://schemas.microsoft.com/office/powerpoint/2010/main" val="426482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01AF07EF-45AA-1F43-8F91-9A537D9BE0F8}" type="slidenum">
              <a:rPr lang="de-DE" smtClean="0"/>
              <a:t>5</a:t>
            </a:fld>
            <a:endParaRPr lang="de-DE"/>
          </a:p>
        </p:txBody>
      </p:sp>
    </p:spTree>
    <p:extLst>
      <p:ext uri="{BB962C8B-B14F-4D97-AF65-F5344CB8AC3E}">
        <p14:creationId xmlns:p14="http://schemas.microsoft.com/office/powerpoint/2010/main" val="1572980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01AF07EF-45AA-1F43-8F91-9A537D9BE0F8}" type="slidenum">
              <a:rPr lang="de-DE" smtClean="0"/>
              <a:t>6</a:t>
            </a:fld>
            <a:endParaRPr lang="de-DE"/>
          </a:p>
        </p:txBody>
      </p:sp>
    </p:spTree>
    <p:extLst>
      <p:ext uri="{BB962C8B-B14F-4D97-AF65-F5344CB8AC3E}">
        <p14:creationId xmlns:p14="http://schemas.microsoft.com/office/powerpoint/2010/main" val="2935328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01AF07EF-45AA-1F43-8F91-9A537D9BE0F8}" type="slidenum">
              <a:rPr lang="de-DE" smtClean="0"/>
              <a:t>7</a:t>
            </a:fld>
            <a:endParaRPr lang="de-DE"/>
          </a:p>
        </p:txBody>
      </p:sp>
    </p:spTree>
    <p:extLst>
      <p:ext uri="{BB962C8B-B14F-4D97-AF65-F5344CB8AC3E}">
        <p14:creationId xmlns:p14="http://schemas.microsoft.com/office/powerpoint/2010/main" val="2644782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01AF07EF-45AA-1F43-8F91-9A537D9BE0F8}" type="slidenum">
              <a:rPr lang="de-DE" smtClean="0"/>
              <a:t>8</a:t>
            </a:fld>
            <a:endParaRPr lang="de-DE"/>
          </a:p>
        </p:txBody>
      </p:sp>
    </p:spTree>
    <p:extLst>
      <p:ext uri="{BB962C8B-B14F-4D97-AF65-F5344CB8AC3E}">
        <p14:creationId xmlns:p14="http://schemas.microsoft.com/office/powerpoint/2010/main" val="635264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01AF07EF-45AA-1F43-8F91-9A537D9BE0F8}" type="slidenum">
              <a:rPr lang="de-DE" smtClean="0"/>
              <a:t>9</a:t>
            </a:fld>
            <a:endParaRPr lang="de-DE"/>
          </a:p>
        </p:txBody>
      </p:sp>
    </p:spTree>
    <p:extLst>
      <p:ext uri="{BB962C8B-B14F-4D97-AF65-F5344CB8AC3E}">
        <p14:creationId xmlns:p14="http://schemas.microsoft.com/office/powerpoint/2010/main" val="515057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a:t>Methods in IS | Group 9 | Cloos, Heynen, Leuk, Loktu, Rousselet</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a:p>
        </p:txBody>
      </p:sp>
      <p:sp>
        <p:nvSpPr>
          <p:cNvPr id="7" name="Datumsplatzhalter 3">
            <a:extLst>
              <a:ext uri="{FF2B5EF4-FFF2-40B4-BE49-F238E27FC236}">
                <a16:creationId xmlns:a16="http://schemas.microsoft.com/office/drawing/2014/main" id="{8A85F8E0-C27B-6F16-5C50-1AFD0439A3D9}"/>
              </a:ext>
            </a:extLst>
          </p:cNvPr>
          <p:cNvSpPr>
            <a:spLocks noGrp="1"/>
          </p:cNvSpPr>
          <p:nvPr>
            <p:ph type="dt" sz="half" idx="2"/>
          </p:nvPr>
        </p:nvSpPr>
        <p:spPr>
          <a:xfrm>
            <a:off x="2311804" y="6354762"/>
            <a:ext cx="939338" cy="365125"/>
          </a:xfrm>
          <a:prstGeom prst="rect">
            <a:avLst/>
          </a:prstGeom>
        </p:spPr>
        <p:txBody>
          <a:bodyPr vert="horz" lIns="91440" tIns="45720" rIns="91440" bIns="45720" rtlCol="0" anchor="ctr"/>
          <a:lstStyle>
            <a:lvl1pPr algn="l">
              <a:defRPr sz="1100">
                <a:solidFill>
                  <a:schemeClr val="tx1"/>
                </a:solidFill>
                <a:latin typeface="Abadi" panose="020B0604020104020204" pitchFamily="34" charset="0"/>
                <a:cs typeface="Calibri" panose="020F0502020204030204" pitchFamily="34" charset="0"/>
              </a:defRPr>
            </a:lvl1pPr>
          </a:lstStyle>
          <a:p>
            <a:r>
              <a:rPr lang="de-AT"/>
              <a:t>16.03.23</a:t>
            </a:r>
            <a:endParaRPr lang="de-DE"/>
          </a:p>
        </p:txBody>
      </p:sp>
    </p:spTree>
    <p:extLst>
      <p:ext uri="{BB962C8B-B14F-4D97-AF65-F5344CB8AC3E}">
        <p14:creationId xmlns:p14="http://schemas.microsoft.com/office/powerpoint/2010/main" val="138427900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a:t>Methods in IS | Group 9 | Cloos, Heynen, Leuk, Loktu, Rousselet</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a:p>
        </p:txBody>
      </p:sp>
      <p:sp>
        <p:nvSpPr>
          <p:cNvPr id="7" name="Datumsplatzhalter 3">
            <a:extLst>
              <a:ext uri="{FF2B5EF4-FFF2-40B4-BE49-F238E27FC236}">
                <a16:creationId xmlns:a16="http://schemas.microsoft.com/office/drawing/2014/main" id="{7113A1B1-6532-70F4-5D7A-DF76725D4FCE}"/>
              </a:ext>
            </a:extLst>
          </p:cNvPr>
          <p:cNvSpPr>
            <a:spLocks noGrp="1"/>
          </p:cNvSpPr>
          <p:nvPr>
            <p:ph type="dt" sz="half" idx="2"/>
          </p:nvPr>
        </p:nvSpPr>
        <p:spPr>
          <a:xfrm>
            <a:off x="2311804" y="6354762"/>
            <a:ext cx="939338" cy="365125"/>
          </a:xfrm>
          <a:prstGeom prst="rect">
            <a:avLst/>
          </a:prstGeom>
        </p:spPr>
        <p:txBody>
          <a:bodyPr vert="horz" lIns="91440" tIns="45720" rIns="91440" bIns="45720" rtlCol="0" anchor="ctr"/>
          <a:lstStyle>
            <a:lvl1pPr algn="l">
              <a:defRPr sz="1100">
                <a:solidFill>
                  <a:schemeClr val="tx1"/>
                </a:solidFill>
                <a:latin typeface="Abadi" panose="020B0604020104020204" pitchFamily="34" charset="0"/>
                <a:cs typeface="Calibri" panose="020F0502020204030204" pitchFamily="34" charset="0"/>
              </a:defRPr>
            </a:lvl1pPr>
          </a:lstStyle>
          <a:p>
            <a:r>
              <a:rPr lang="de-AT"/>
              <a:t>16.03.23</a:t>
            </a:r>
            <a:endParaRPr lang="de-DE"/>
          </a:p>
        </p:txBody>
      </p:sp>
    </p:spTree>
    <p:extLst>
      <p:ext uri="{BB962C8B-B14F-4D97-AF65-F5344CB8AC3E}">
        <p14:creationId xmlns:p14="http://schemas.microsoft.com/office/powerpoint/2010/main" val="2191797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a:t>Methods in IS | Group 9 | Cloos, Heynen, Leuk, Loktu, Rousselet</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a:p>
        </p:txBody>
      </p:sp>
      <p:sp>
        <p:nvSpPr>
          <p:cNvPr id="7" name="Datumsplatzhalter 3">
            <a:extLst>
              <a:ext uri="{FF2B5EF4-FFF2-40B4-BE49-F238E27FC236}">
                <a16:creationId xmlns:a16="http://schemas.microsoft.com/office/drawing/2014/main" id="{20098C54-3FB6-C129-D60D-8889870F217D}"/>
              </a:ext>
            </a:extLst>
          </p:cNvPr>
          <p:cNvSpPr>
            <a:spLocks noGrp="1"/>
          </p:cNvSpPr>
          <p:nvPr>
            <p:ph type="dt" sz="half" idx="2"/>
          </p:nvPr>
        </p:nvSpPr>
        <p:spPr>
          <a:xfrm>
            <a:off x="2311804" y="6354762"/>
            <a:ext cx="939338" cy="365125"/>
          </a:xfrm>
          <a:prstGeom prst="rect">
            <a:avLst/>
          </a:prstGeom>
        </p:spPr>
        <p:txBody>
          <a:bodyPr vert="horz" lIns="91440" tIns="45720" rIns="91440" bIns="45720" rtlCol="0" anchor="ctr"/>
          <a:lstStyle>
            <a:lvl1pPr algn="l">
              <a:defRPr sz="1100">
                <a:solidFill>
                  <a:schemeClr val="tx1"/>
                </a:solidFill>
                <a:latin typeface="Abadi" panose="020B0604020104020204" pitchFamily="34" charset="0"/>
                <a:cs typeface="Calibri" panose="020F0502020204030204" pitchFamily="34" charset="0"/>
              </a:defRPr>
            </a:lvl1pPr>
          </a:lstStyle>
          <a:p>
            <a:r>
              <a:rPr lang="de-AT"/>
              <a:t>16.03.23</a:t>
            </a:r>
            <a:endParaRPr lang="de-DE"/>
          </a:p>
        </p:txBody>
      </p:sp>
    </p:spTree>
    <p:extLst>
      <p:ext uri="{BB962C8B-B14F-4D97-AF65-F5344CB8AC3E}">
        <p14:creationId xmlns:p14="http://schemas.microsoft.com/office/powerpoint/2010/main" val="1420415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a:t>Methods in IS | Group 9 | Cloos, Heynen, Leuk, Loktu, Rousselet</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a:p>
        </p:txBody>
      </p:sp>
      <p:sp>
        <p:nvSpPr>
          <p:cNvPr id="8" name="Datumsplatzhalter 3">
            <a:extLst>
              <a:ext uri="{FF2B5EF4-FFF2-40B4-BE49-F238E27FC236}">
                <a16:creationId xmlns:a16="http://schemas.microsoft.com/office/drawing/2014/main" id="{7A71D396-35EF-04A8-FA32-821117422094}"/>
              </a:ext>
            </a:extLst>
          </p:cNvPr>
          <p:cNvSpPr>
            <a:spLocks noGrp="1"/>
          </p:cNvSpPr>
          <p:nvPr>
            <p:ph type="dt" sz="half" idx="13"/>
          </p:nvPr>
        </p:nvSpPr>
        <p:spPr>
          <a:xfrm>
            <a:off x="2311804" y="6354762"/>
            <a:ext cx="939338" cy="365125"/>
          </a:xfrm>
          <a:prstGeom prst="rect">
            <a:avLst/>
          </a:prstGeom>
        </p:spPr>
        <p:txBody>
          <a:bodyPr vert="horz" lIns="91440" tIns="45720" rIns="91440" bIns="45720" rtlCol="0" anchor="ctr"/>
          <a:lstStyle>
            <a:lvl1pPr algn="l">
              <a:defRPr sz="1100">
                <a:solidFill>
                  <a:schemeClr val="tx1"/>
                </a:solidFill>
                <a:latin typeface="Abadi" panose="020B0604020104020204" pitchFamily="34" charset="0"/>
                <a:cs typeface="Calibri" panose="020F0502020204030204" pitchFamily="34" charset="0"/>
              </a:defRPr>
            </a:lvl1pPr>
          </a:lstStyle>
          <a:p>
            <a:r>
              <a:rPr lang="de-AT"/>
              <a:t>16.03.23</a:t>
            </a:r>
            <a:endParaRPr lang="de-DE"/>
          </a:p>
        </p:txBody>
      </p:sp>
    </p:spTree>
    <p:extLst>
      <p:ext uri="{BB962C8B-B14F-4D97-AF65-F5344CB8AC3E}">
        <p14:creationId xmlns:p14="http://schemas.microsoft.com/office/powerpoint/2010/main" val="1409372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r>
              <a:rPr lang="en-US"/>
              <a:t>Methods in IS | Group 9 | Cloos, Heynen, Leuk, Loktu, Rousselet</a:t>
            </a:r>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a:p>
        </p:txBody>
      </p:sp>
      <p:sp>
        <p:nvSpPr>
          <p:cNvPr id="10" name="Datumsplatzhalter 3">
            <a:extLst>
              <a:ext uri="{FF2B5EF4-FFF2-40B4-BE49-F238E27FC236}">
                <a16:creationId xmlns:a16="http://schemas.microsoft.com/office/drawing/2014/main" id="{8A41181B-9D2D-A4D0-1C6C-F0E50DB1DE8F}"/>
              </a:ext>
            </a:extLst>
          </p:cNvPr>
          <p:cNvSpPr>
            <a:spLocks noGrp="1"/>
          </p:cNvSpPr>
          <p:nvPr>
            <p:ph type="dt" sz="half" idx="13"/>
          </p:nvPr>
        </p:nvSpPr>
        <p:spPr>
          <a:xfrm>
            <a:off x="2311804" y="6354762"/>
            <a:ext cx="939338" cy="365125"/>
          </a:xfrm>
          <a:prstGeom prst="rect">
            <a:avLst/>
          </a:prstGeom>
        </p:spPr>
        <p:txBody>
          <a:bodyPr vert="horz" lIns="91440" tIns="45720" rIns="91440" bIns="45720" rtlCol="0" anchor="ctr"/>
          <a:lstStyle>
            <a:lvl1pPr algn="l">
              <a:defRPr sz="1100">
                <a:solidFill>
                  <a:schemeClr val="tx1"/>
                </a:solidFill>
                <a:latin typeface="Abadi" panose="020B0604020104020204" pitchFamily="34" charset="0"/>
                <a:cs typeface="Calibri" panose="020F0502020204030204" pitchFamily="34" charset="0"/>
              </a:defRPr>
            </a:lvl1pPr>
          </a:lstStyle>
          <a:p>
            <a:r>
              <a:rPr lang="de-AT"/>
              <a:t>16.03.23</a:t>
            </a:r>
            <a:endParaRPr lang="de-DE"/>
          </a:p>
        </p:txBody>
      </p:sp>
    </p:spTree>
    <p:extLst>
      <p:ext uri="{BB962C8B-B14F-4D97-AF65-F5344CB8AC3E}">
        <p14:creationId xmlns:p14="http://schemas.microsoft.com/office/powerpoint/2010/main" val="2957175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US"/>
              <a:t>Methods in IS | Group 9 | Cloos, Heynen, Leuk, Loktu, Rousselet</a:t>
            </a: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a:p>
        </p:txBody>
      </p:sp>
      <p:sp>
        <p:nvSpPr>
          <p:cNvPr id="6" name="Datumsplatzhalter 3">
            <a:extLst>
              <a:ext uri="{FF2B5EF4-FFF2-40B4-BE49-F238E27FC236}">
                <a16:creationId xmlns:a16="http://schemas.microsoft.com/office/drawing/2014/main" id="{AEDAF0F9-5A7E-21E7-DC69-F0C881E01CEE}"/>
              </a:ext>
            </a:extLst>
          </p:cNvPr>
          <p:cNvSpPr>
            <a:spLocks noGrp="1"/>
          </p:cNvSpPr>
          <p:nvPr>
            <p:ph type="dt" sz="half" idx="2"/>
          </p:nvPr>
        </p:nvSpPr>
        <p:spPr>
          <a:xfrm>
            <a:off x="2311804" y="6354762"/>
            <a:ext cx="939338" cy="365125"/>
          </a:xfrm>
          <a:prstGeom prst="rect">
            <a:avLst/>
          </a:prstGeom>
        </p:spPr>
        <p:txBody>
          <a:bodyPr vert="horz" lIns="91440" tIns="45720" rIns="91440" bIns="45720" rtlCol="0" anchor="ctr"/>
          <a:lstStyle>
            <a:lvl1pPr algn="l">
              <a:defRPr sz="1100">
                <a:solidFill>
                  <a:schemeClr val="tx1"/>
                </a:solidFill>
                <a:latin typeface="Abadi" panose="020B0604020104020204" pitchFamily="34" charset="0"/>
                <a:cs typeface="Calibri" panose="020F0502020204030204" pitchFamily="34" charset="0"/>
              </a:defRPr>
            </a:lvl1pPr>
          </a:lstStyle>
          <a:p>
            <a:r>
              <a:rPr lang="de-AT"/>
              <a:t>16.03.23</a:t>
            </a:r>
            <a:endParaRPr lang="de-DE"/>
          </a:p>
        </p:txBody>
      </p:sp>
    </p:spTree>
    <p:extLst>
      <p:ext uri="{BB962C8B-B14F-4D97-AF65-F5344CB8AC3E}">
        <p14:creationId xmlns:p14="http://schemas.microsoft.com/office/powerpoint/2010/main" val="23921787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C68E1229-8F35-1684-C53E-077980B3D46B}"/>
              </a:ext>
            </a:extLst>
          </p:cNvPr>
          <p:cNvSpPr/>
          <p:nvPr userDrawn="1"/>
        </p:nvSpPr>
        <p:spPr>
          <a:xfrm>
            <a:off x="11039086" y="6358792"/>
            <a:ext cx="403200" cy="504000"/>
          </a:xfrm>
          <a:prstGeom prst="rect">
            <a:avLst/>
          </a:prstGeom>
          <a:solidFill>
            <a:srgbClr val="BD9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umsplatzhalter 3">
            <a:extLst>
              <a:ext uri="{FF2B5EF4-FFF2-40B4-BE49-F238E27FC236}">
                <a16:creationId xmlns:a16="http://schemas.microsoft.com/office/drawing/2014/main" id="{D2223BE3-9007-6097-F503-4BFB64F14A88}"/>
              </a:ext>
            </a:extLst>
          </p:cNvPr>
          <p:cNvSpPr>
            <a:spLocks noGrp="1"/>
          </p:cNvSpPr>
          <p:nvPr>
            <p:ph type="dt" sz="half" idx="2"/>
          </p:nvPr>
        </p:nvSpPr>
        <p:spPr>
          <a:xfrm>
            <a:off x="2311804" y="6354762"/>
            <a:ext cx="939338" cy="365125"/>
          </a:xfrm>
          <a:prstGeom prst="rect">
            <a:avLst/>
          </a:prstGeom>
        </p:spPr>
        <p:txBody>
          <a:bodyPr vert="horz" lIns="91440" tIns="45720" rIns="91440" bIns="45720" rtlCol="0" anchor="ctr"/>
          <a:lstStyle>
            <a:lvl1pPr algn="l">
              <a:defRPr sz="1100">
                <a:solidFill>
                  <a:schemeClr val="tx1"/>
                </a:solidFill>
                <a:latin typeface="Abadi" panose="020B0604020104020204" pitchFamily="34" charset="0"/>
                <a:cs typeface="Calibri" panose="020F0502020204030204" pitchFamily="34" charset="0"/>
              </a:defRPr>
            </a:lvl1pPr>
          </a:lstStyle>
          <a:p>
            <a:r>
              <a:rPr lang="de-AT"/>
              <a:t>16.03.23</a:t>
            </a:r>
            <a:endParaRPr lang="de-DE"/>
          </a:p>
        </p:txBody>
      </p:sp>
      <p:sp>
        <p:nvSpPr>
          <p:cNvPr id="8" name="Fußzeilenplatzhalter 4">
            <a:extLst>
              <a:ext uri="{FF2B5EF4-FFF2-40B4-BE49-F238E27FC236}">
                <a16:creationId xmlns:a16="http://schemas.microsoft.com/office/drawing/2014/main" id="{6D0C1CEC-19DF-62BA-3818-37D0D22ECB77}"/>
              </a:ext>
            </a:extLst>
          </p:cNvPr>
          <p:cNvSpPr>
            <a:spLocks noGrp="1"/>
          </p:cNvSpPr>
          <p:nvPr>
            <p:ph type="ftr" sz="quarter" idx="3"/>
          </p:nvPr>
        </p:nvSpPr>
        <p:spPr>
          <a:xfrm>
            <a:off x="3583998" y="6354761"/>
            <a:ext cx="5024004" cy="365125"/>
          </a:xfrm>
          <a:prstGeom prst="rect">
            <a:avLst/>
          </a:prstGeom>
        </p:spPr>
        <p:txBody>
          <a:bodyPr vert="horz" lIns="91440" tIns="45720" rIns="91440" bIns="45720" rtlCol="0" anchor="ctr"/>
          <a:lstStyle>
            <a:lvl1pPr algn="ctr">
              <a:defRPr sz="1100">
                <a:solidFill>
                  <a:schemeClr val="tx1"/>
                </a:solidFill>
                <a:latin typeface="Abadi" panose="020B0604020104020204" pitchFamily="34" charset="0"/>
                <a:cs typeface="Calibri" panose="020F0502020204030204" pitchFamily="34" charset="0"/>
              </a:defRPr>
            </a:lvl1pPr>
          </a:lstStyle>
          <a:p>
            <a:r>
              <a:rPr lang="de-DE"/>
              <a:t>Methods in IS | Group 9 | Cloos, Heynen, Leuk, Loktu, Rousselet</a:t>
            </a:r>
          </a:p>
        </p:txBody>
      </p:sp>
      <p:sp>
        <p:nvSpPr>
          <p:cNvPr id="9" name="Foliennummernplatzhalter 5">
            <a:extLst>
              <a:ext uri="{FF2B5EF4-FFF2-40B4-BE49-F238E27FC236}">
                <a16:creationId xmlns:a16="http://schemas.microsoft.com/office/drawing/2014/main" id="{7514B898-7A51-09CC-5B22-DE0E8C836A7A}"/>
              </a:ext>
            </a:extLst>
          </p:cNvPr>
          <p:cNvSpPr>
            <a:spLocks noGrp="1"/>
          </p:cNvSpPr>
          <p:nvPr>
            <p:ph type="sldNum" sz="quarter" idx="4"/>
          </p:nvPr>
        </p:nvSpPr>
        <p:spPr>
          <a:xfrm>
            <a:off x="10839796" y="6356350"/>
            <a:ext cx="514004" cy="365125"/>
          </a:xfrm>
          <a:prstGeom prst="rect">
            <a:avLst/>
          </a:prstGeom>
        </p:spPr>
        <p:txBody>
          <a:bodyPr vert="horz" lIns="91440" tIns="45720" rIns="91440" bIns="45720" rtlCol="0" anchor="ctr"/>
          <a:lstStyle>
            <a:lvl1pPr algn="r">
              <a:defRPr sz="1100">
                <a:solidFill>
                  <a:schemeClr val="bg1"/>
                </a:solidFill>
                <a:latin typeface="Abadi" panose="020B0604020104020204" pitchFamily="34" charset="0"/>
                <a:cs typeface="Calibri" panose="020F0502020204030204" pitchFamily="34" charset="0"/>
              </a:defRPr>
            </a:lvl1pPr>
          </a:lstStyle>
          <a:p>
            <a:fld id="{F03D7407-43A9-49CE-9F70-5555489BC1EB}" type="slidenum">
              <a:rPr lang="de-DE" smtClean="0"/>
              <a:pPr/>
              <a:t>‹#›</a:t>
            </a:fld>
            <a:endParaRPr lang="de-DE"/>
          </a:p>
        </p:txBody>
      </p:sp>
      <p:cxnSp>
        <p:nvCxnSpPr>
          <p:cNvPr id="10" name="Gerade Verbindung 6">
            <a:extLst>
              <a:ext uri="{FF2B5EF4-FFF2-40B4-BE49-F238E27FC236}">
                <a16:creationId xmlns:a16="http://schemas.microsoft.com/office/drawing/2014/main" id="{C8D09682-A90C-10DF-82CE-5FF9CAE25EF1}"/>
              </a:ext>
            </a:extLst>
          </p:cNvPr>
          <p:cNvCxnSpPr>
            <a:cxnSpLocks/>
          </p:cNvCxnSpPr>
          <p:nvPr userDrawn="1"/>
        </p:nvCxnSpPr>
        <p:spPr>
          <a:xfrm>
            <a:off x="374073" y="6007528"/>
            <a:ext cx="11296996"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1" name="Grafik 10">
            <a:extLst>
              <a:ext uri="{FF2B5EF4-FFF2-40B4-BE49-F238E27FC236}">
                <a16:creationId xmlns:a16="http://schemas.microsoft.com/office/drawing/2014/main" id="{87D371EC-B39E-F76A-0F76-369536F12F6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26114" y="6093010"/>
            <a:ext cx="1938300" cy="764990"/>
          </a:xfrm>
          <a:prstGeom prst="rect">
            <a:avLst/>
          </a:prstGeom>
        </p:spPr>
      </p:pic>
      <p:cxnSp>
        <p:nvCxnSpPr>
          <p:cNvPr id="12" name="Gerade Verbindung 6">
            <a:extLst>
              <a:ext uri="{FF2B5EF4-FFF2-40B4-BE49-F238E27FC236}">
                <a16:creationId xmlns:a16="http://schemas.microsoft.com/office/drawing/2014/main" id="{1A9BA06B-61A5-B8B5-42F1-92F054CBC3A9}"/>
              </a:ext>
            </a:extLst>
          </p:cNvPr>
          <p:cNvCxnSpPr/>
          <p:nvPr userDrawn="1"/>
        </p:nvCxnSpPr>
        <p:spPr>
          <a:xfrm>
            <a:off x="740270" y="1268413"/>
            <a:ext cx="1800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itelplatzhalter 4">
            <a:extLst>
              <a:ext uri="{FF2B5EF4-FFF2-40B4-BE49-F238E27FC236}">
                <a16:creationId xmlns:a16="http://schemas.microsoft.com/office/drawing/2014/main" id="{B9F7624E-EF0C-F805-AF76-6662F928F03B}"/>
              </a:ext>
            </a:extLst>
          </p:cNvPr>
          <p:cNvSpPr>
            <a:spLocks noGrp="1"/>
          </p:cNvSpPr>
          <p:nvPr>
            <p:ph type="title"/>
          </p:nvPr>
        </p:nvSpPr>
        <p:spPr>
          <a:xfrm>
            <a:off x="968188" y="365125"/>
            <a:ext cx="10385612" cy="1325563"/>
          </a:xfrm>
          <a:prstGeom prst="rect">
            <a:avLst/>
          </a:prstGeom>
        </p:spPr>
        <p:txBody>
          <a:bodyPr vert="horz" lIns="91440" tIns="45720" rIns="91440" bIns="45720" rtlCol="0" anchor="ctr">
            <a:normAutofit/>
          </a:bodyPr>
          <a:lstStyle/>
          <a:p>
            <a:r>
              <a:rPr lang="de-DE"/>
              <a:t>Mastertitelformat bearbeiten</a:t>
            </a:r>
          </a:p>
        </p:txBody>
      </p:sp>
    </p:spTree>
    <p:extLst>
      <p:ext uri="{BB962C8B-B14F-4D97-AF65-F5344CB8AC3E}">
        <p14:creationId xmlns:p14="http://schemas.microsoft.com/office/powerpoint/2010/main" val="1836641314"/>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lnSpc>
          <a:spcPct val="90000"/>
        </a:lnSpc>
        <a:spcBef>
          <a:spcPts val="0"/>
        </a:spcBef>
        <a:spcAft>
          <a:spcPts val="600"/>
        </a:spcAft>
        <a:buFont typeface="Wingdings" panose="05000000000000000000" pitchFamily="2" charset="2"/>
        <a:buChar char="§"/>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0"/>
        </a:spcBef>
        <a:spcAft>
          <a:spcPts val="600"/>
        </a:spcAft>
        <a:buFont typeface="Wingdings" panose="05000000000000000000" pitchFamily="2" charset="2"/>
        <a:buChar char="§"/>
        <a:defRPr sz="2000" kern="1200">
          <a:solidFill>
            <a:schemeClr val="tx1"/>
          </a:solidFill>
          <a:latin typeface="+mn-lt"/>
          <a:ea typeface="+mn-ea"/>
          <a:cs typeface="+mn-cs"/>
        </a:defRPr>
      </a:lvl2pPr>
      <a:lvl3pPr marL="1200150" indent="-285750" algn="l" defTabSz="914400" rtl="0" eaLnBrk="1" latinLnBrk="0" hangingPunct="1">
        <a:lnSpc>
          <a:spcPct val="90000"/>
        </a:lnSpc>
        <a:spcBef>
          <a:spcPts val="0"/>
        </a:spcBef>
        <a:spcAft>
          <a:spcPts val="600"/>
        </a:spcAft>
        <a:buFont typeface="Wingdings" panose="05000000000000000000" pitchFamily="2" charset="2"/>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0"/>
        </a:spcBef>
        <a:spcAft>
          <a:spcPts val="600"/>
        </a:spcAft>
        <a:buFont typeface="Wingdings" panose="05000000000000000000" pitchFamily="2" charset="2"/>
        <a:buChar char="§"/>
        <a:defRPr sz="1600" kern="1200">
          <a:solidFill>
            <a:schemeClr val="tx1"/>
          </a:solidFill>
          <a:latin typeface="+mn-lt"/>
          <a:ea typeface="+mn-ea"/>
          <a:cs typeface="+mn-cs"/>
        </a:defRPr>
      </a:lvl4pPr>
      <a:lvl5pPr marL="2114550" indent="-285750" algn="l" defTabSz="914400" rtl="0" eaLnBrk="1" latinLnBrk="0" hangingPunct="1">
        <a:lnSpc>
          <a:spcPct val="90000"/>
        </a:lnSpc>
        <a:spcBef>
          <a:spcPts val="0"/>
        </a:spcBef>
        <a:spcAft>
          <a:spcPts val="600"/>
        </a:spcAft>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s://colab.research.google.com/drive/1w1EklesVqWaCOK2KyidJbauarn7kUoaV#scrollTo=G6Ka_5Vl9Or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gist.github.com/karpathy/a4166c7fe253700972fcbc77e4ea32c5" TargetMode="External"/><Relationship Id="rId2" Type="http://schemas.openxmlformats.org/officeDocument/2006/relationships/hyperlink" Target="http://karpathy.github.io/2016/05/31/rl/" TargetMode="External"/><Relationship Id="rId1" Type="http://schemas.openxmlformats.org/officeDocument/2006/relationships/slideLayout" Target="../slideLayouts/slideLayout6.xml"/><Relationship Id="rId4" Type="http://schemas.openxmlformats.org/officeDocument/2006/relationships/hyperlink" Target="https://colab.research.google.com/drive/1w1EklesVqWaCOK2KyidJbauarn7kUoaV#scrollTo=G6Ka_5Vl9Orm" TargetMode="External"/></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30902E-D5E0-2A0E-29B1-19101B438E57}"/>
              </a:ext>
            </a:extLst>
          </p:cNvPr>
          <p:cNvSpPr>
            <a:spLocks noGrp="1"/>
          </p:cNvSpPr>
          <p:nvPr>
            <p:ph type="ctrTitle"/>
          </p:nvPr>
        </p:nvSpPr>
        <p:spPr>
          <a:xfrm>
            <a:off x="359004" y="1999877"/>
            <a:ext cx="11473991" cy="1564681"/>
          </a:xfrm>
        </p:spPr>
        <p:txBody>
          <a:bodyPr anchor="t">
            <a:noAutofit/>
          </a:bodyPr>
          <a:lstStyle/>
          <a:p>
            <a:r>
              <a:rPr lang="de-DE" sz="5400" b="1" dirty="0"/>
              <a:t>Reinforcement Learning</a:t>
            </a:r>
          </a:p>
        </p:txBody>
      </p:sp>
      <p:sp>
        <p:nvSpPr>
          <p:cNvPr id="4" name="Textfeld 6">
            <a:extLst>
              <a:ext uri="{FF2B5EF4-FFF2-40B4-BE49-F238E27FC236}">
                <a16:creationId xmlns:a16="http://schemas.microsoft.com/office/drawing/2014/main" id="{4E710933-5F8F-2AF4-6EC3-D42B54EA7F97}"/>
              </a:ext>
            </a:extLst>
          </p:cNvPr>
          <p:cNvSpPr txBox="1"/>
          <p:nvPr/>
        </p:nvSpPr>
        <p:spPr>
          <a:xfrm>
            <a:off x="3140601" y="3757337"/>
            <a:ext cx="7251399" cy="461665"/>
          </a:xfrm>
          <a:prstGeom prst="rect">
            <a:avLst/>
          </a:prstGeom>
          <a:noFill/>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de-DE" sz="2400" b="1" dirty="0">
                <a:latin typeface="+mj-lt"/>
                <a:cs typeface="Calibri" panose="020F0502020204030204" pitchFamily="34" charset="0"/>
              </a:rPr>
              <a:t>Digital Organizations SE - Assignement</a:t>
            </a:r>
          </a:p>
        </p:txBody>
      </p:sp>
      <p:sp>
        <p:nvSpPr>
          <p:cNvPr id="5" name="Textfeld 6">
            <a:extLst>
              <a:ext uri="{FF2B5EF4-FFF2-40B4-BE49-F238E27FC236}">
                <a16:creationId xmlns:a16="http://schemas.microsoft.com/office/drawing/2014/main" id="{A20FC67F-C391-7944-3D20-ADA3E7D668A0}"/>
              </a:ext>
            </a:extLst>
          </p:cNvPr>
          <p:cNvSpPr txBox="1"/>
          <p:nvPr/>
        </p:nvSpPr>
        <p:spPr>
          <a:xfrm>
            <a:off x="2368532" y="5605799"/>
            <a:ext cx="8585414" cy="369332"/>
          </a:xfrm>
          <a:prstGeom prst="rect">
            <a:avLst/>
          </a:prstGeom>
          <a:noFill/>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de-DE" dirty="0">
                <a:latin typeface="+mj-lt"/>
                <a:cs typeface="Calibri" panose="020F0502020204030204" pitchFamily="34" charset="0"/>
              </a:rPr>
              <a:t>by Damiano Rousselet - </a:t>
            </a:r>
            <a:r>
              <a:rPr lang="en-GB" dirty="0"/>
              <a:t>12225451</a:t>
            </a:r>
            <a:r>
              <a:rPr lang="de-DE" dirty="0">
                <a:latin typeface="+mj-lt"/>
                <a:cs typeface="Calibri" panose="020F0502020204030204" pitchFamily="34" charset="0"/>
              </a:rPr>
              <a:t> </a:t>
            </a:r>
          </a:p>
        </p:txBody>
      </p:sp>
      <p:sp>
        <p:nvSpPr>
          <p:cNvPr id="6" name="Rechteck 5">
            <a:extLst>
              <a:ext uri="{FF2B5EF4-FFF2-40B4-BE49-F238E27FC236}">
                <a16:creationId xmlns:a16="http://schemas.microsoft.com/office/drawing/2014/main" id="{C6CA8FEE-3613-F920-916E-D4B42D0ED96D}"/>
              </a:ext>
            </a:extLst>
          </p:cNvPr>
          <p:cNvSpPr/>
          <p:nvPr/>
        </p:nvSpPr>
        <p:spPr>
          <a:xfrm>
            <a:off x="646386" y="882869"/>
            <a:ext cx="2506717" cy="5501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 name="Gerade Verbindung 9">
            <a:extLst>
              <a:ext uri="{FF2B5EF4-FFF2-40B4-BE49-F238E27FC236}">
                <a16:creationId xmlns:a16="http://schemas.microsoft.com/office/drawing/2014/main" id="{4E252C96-E778-F188-DF0A-FA3652564147}"/>
              </a:ext>
            </a:extLst>
          </p:cNvPr>
          <p:cNvCxnSpPr/>
          <p:nvPr/>
        </p:nvCxnSpPr>
        <p:spPr>
          <a:xfrm>
            <a:off x="4125309" y="1622224"/>
            <a:ext cx="3600000" cy="0"/>
          </a:xfrm>
          <a:prstGeom prst="line">
            <a:avLst/>
          </a:prstGeom>
          <a:ln w="25400">
            <a:solidFill>
              <a:srgbClr val="C4986D"/>
            </a:solidFill>
          </a:ln>
        </p:spPr>
        <p:style>
          <a:lnRef idx="1">
            <a:schemeClr val="accent1"/>
          </a:lnRef>
          <a:fillRef idx="0">
            <a:schemeClr val="accent1"/>
          </a:fillRef>
          <a:effectRef idx="0">
            <a:schemeClr val="accent1"/>
          </a:effectRef>
          <a:fontRef idx="minor">
            <a:schemeClr val="tx1"/>
          </a:fontRef>
        </p:style>
      </p:cxnSp>
      <p:cxnSp>
        <p:nvCxnSpPr>
          <p:cNvPr id="11" name="Gerade Verbindung 10">
            <a:extLst>
              <a:ext uri="{FF2B5EF4-FFF2-40B4-BE49-F238E27FC236}">
                <a16:creationId xmlns:a16="http://schemas.microsoft.com/office/drawing/2014/main" id="{8309DC09-AF1C-90DB-67F7-7DF403AB2AD3}"/>
              </a:ext>
            </a:extLst>
          </p:cNvPr>
          <p:cNvCxnSpPr/>
          <p:nvPr/>
        </p:nvCxnSpPr>
        <p:spPr>
          <a:xfrm>
            <a:off x="4004438" y="4596654"/>
            <a:ext cx="3600000" cy="0"/>
          </a:xfrm>
          <a:prstGeom prst="line">
            <a:avLst/>
          </a:prstGeom>
          <a:ln w="25400">
            <a:solidFill>
              <a:srgbClr val="C4986D"/>
            </a:solidFill>
          </a:ln>
        </p:spPr>
        <p:style>
          <a:lnRef idx="1">
            <a:schemeClr val="accent1"/>
          </a:lnRef>
          <a:fillRef idx="0">
            <a:schemeClr val="accent1"/>
          </a:fillRef>
          <a:effectRef idx="0">
            <a:schemeClr val="accent1"/>
          </a:effectRef>
          <a:fontRef idx="minor">
            <a:schemeClr val="tx1"/>
          </a:fontRef>
        </p:style>
      </p:cxnSp>
      <p:sp>
        <p:nvSpPr>
          <p:cNvPr id="3" name="Rechteck 2">
            <a:extLst>
              <a:ext uri="{FF2B5EF4-FFF2-40B4-BE49-F238E27FC236}">
                <a16:creationId xmlns:a16="http://schemas.microsoft.com/office/drawing/2014/main" id="{5FCFA57D-7BB8-92A1-30A3-BEE0545BD6CF}"/>
              </a:ext>
            </a:extLst>
          </p:cNvPr>
          <p:cNvSpPr/>
          <p:nvPr/>
        </p:nvSpPr>
        <p:spPr>
          <a:xfrm>
            <a:off x="10953946" y="6267841"/>
            <a:ext cx="584462" cy="5901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descr="Kreise mit Pfeilen mit einfarbiger Füllung">
            <a:extLst>
              <a:ext uri="{FF2B5EF4-FFF2-40B4-BE49-F238E27FC236}">
                <a16:creationId xmlns:a16="http://schemas.microsoft.com/office/drawing/2014/main" id="{745864C7-D619-85C2-80EE-ABEE5729CA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43946" y="-41364"/>
            <a:ext cx="1620000" cy="1620000"/>
          </a:xfrm>
          <a:prstGeom prst="rect">
            <a:avLst/>
          </a:prstGeom>
        </p:spPr>
      </p:pic>
    </p:spTree>
    <p:extLst>
      <p:ext uri="{BB962C8B-B14F-4D97-AF65-F5344CB8AC3E}">
        <p14:creationId xmlns:p14="http://schemas.microsoft.com/office/powerpoint/2010/main" val="1780851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1277E713-02A1-164B-F04C-3B5D76958EED}"/>
              </a:ext>
            </a:extLst>
          </p:cNvPr>
          <p:cNvSpPr>
            <a:spLocks noGrp="1"/>
          </p:cNvSpPr>
          <p:nvPr>
            <p:ph type="sldNum" sz="quarter" idx="12"/>
          </p:nvPr>
        </p:nvSpPr>
        <p:spPr/>
        <p:txBody>
          <a:bodyPr/>
          <a:lstStyle/>
          <a:p>
            <a:fld id="{48F63A3B-78C7-47BE-AE5E-E10140E04643}" type="slidenum">
              <a:rPr lang="en-US" smtClean="0"/>
              <a:t>10</a:t>
            </a:fld>
            <a:endParaRPr lang="en-US"/>
          </a:p>
        </p:txBody>
      </p:sp>
      <p:sp>
        <p:nvSpPr>
          <p:cNvPr id="18" name="Rechteck 17">
            <a:extLst>
              <a:ext uri="{FF2B5EF4-FFF2-40B4-BE49-F238E27FC236}">
                <a16:creationId xmlns:a16="http://schemas.microsoft.com/office/drawing/2014/main" id="{382E2746-FA3D-686C-6536-FCFF829B90CD}"/>
              </a:ext>
            </a:extLst>
          </p:cNvPr>
          <p:cNvSpPr/>
          <p:nvPr/>
        </p:nvSpPr>
        <p:spPr>
          <a:xfrm>
            <a:off x="742950" y="1171575"/>
            <a:ext cx="1893094" cy="192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itle 1">
            <a:extLst>
              <a:ext uri="{FF2B5EF4-FFF2-40B4-BE49-F238E27FC236}">
                <a16:creationId xmlns:a16="http://schemas.microsoft.com/office/drawing/2014/main" id="{8F66F005-34BB-588B-AD20-7CEC688BEFCD}"/>
              </a:ext>
            </a:extLst>
          </p:cNvPr>
          <p:cNvSpPr txBox="1">
            <a:spLocks/>
          </p:cNvSpPr>
          <p:nvPr/>
        </p:nvSpPr>
        <p:spPr>
          <a:xfrm>
            <a:off x="550863" y="565446"/>
            <a:ext cx="11090275" cy="10998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latin typeface="Abadi" panose="020B0604020104020204" pitchFamily="34" charset="0"/>
                <a:cs typeface="Calibri" panose="020F0502020204030204" pitchFamily="34" charset="0"/>
              </a:rPr>
              <a:t>„DEEP“ REINFORCEMENT LEARNING</a:t>
            </a:r>
            <a:endParaRPr lang="en-US" sz="3600" b="1" dirty="0">
              <a:latin typeface="Abadi" panose="020B0604020104020204" pitchFamily="34" charset="0"/>
              <a:cs typeface="Calibri" panose="020F0502020204030204" pitchFamily="34" charset="0"/>
            </a:endParaRPr>
          </a:p>
        </p:txBody>
      </p:sp>
      <p:cxnSp>
        <p:nvCxnSpPr>
          <p:cNvPr id="22" name="Gerade Verbindung 6">
            <a:extLst>
              <a:ext uri="{FF2B5EF4-FFF2-40B4-BE49-F238E27FC236}">
                <a16:creationId xmlns:a16="http://schemas.microsoft.com/office/drawing/2014/main" id="{A5C47331-B388-894E-89F1-9C8A9AF3ECAF}"/>
              </a:ext>
            </a:extLst>
          </p:cNvPr>
          <p:cNvCxnSpPr/>
          <p:nvPr/>
        </p:nvCxnSpPr>
        <p:spPr>
          <a:xfrm>
            <a:off x="740270" y="1654181"/>
            <a:ext cx="1800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Rechteck 3">
            <a:extLst>
              <a:ext uri="{FF2B5EF4-FFF2-40B4-BE49-F238E27FC236}">
                <a16:creationId xmlns:a16="http://schemas.microsoft.com/office/drawing/2014/main" id="{17C9EE3E-0876-5181-993F-3D26166DFBAB}"/>
              </a:ext>
            </a:extLst>
          </p:cNvPr>
          <p:cNvSpPr/>
          <p:nvPr/>
        </p:nvSpPr>
        <p:spPr>
          <a:xfrm>
            <a:off x="496" y="0"/>
            <a:ext cx="12192000" cy="34622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C6068B4A-FCD8-092C-0DE0-708DF253C48C}"/>
              </a:ext>
            </a:extLst>
          </p:cNvPr>
          <p:cNvSpPr/>
          <p:nvPr/>
        </p:nvSpPr>
        <p:spPr>
          <a:xfrm>
            <a:off x="4866654" y="-1"/>
            <a:ext cx="2355525" cy="3462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 </a:t>
            </a:r>
          </a:p>
        </p:txBody>
      </p:sp>
      <p:sp>
        <p:nvSpPr>
          <p:cNvPr id="10" name="Textfeld 9">
            <a:extLst>
              <a:ext uri="{FF2B5EF4-FFF2-40B4-BE49-F238E27FC236}">
                <a16:creationId xmlns:a16="http://schemas.microsoft.com/office/drawing/2014/main" id="{244F68B9-62C2-B113-52DA-70BEAC47A999}"/>
              </a:ext>
            </a:extLst>
          </p:cNvPr>
          <p:cNvSpPr txBox="1"/>
          <p:nvPr/>
        </p:nvSpPr>
        <p:spPr>
          <a:xfrm>
            <a:off x="570514" y="-9525"/>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BASICS</a:t>
            </a:r>
          </a:p>
        </p:txBody>
      </p:sp>
      <p:sp>
        <p:nvSpPr>
          <p:cNvPr id="11" name="Textfeld 10">
            <a:extLst>
              <a:ext uri="{FF2B5EF4-FFF2-40B4-BE49-F238E27FC236}">
                <a16:creationId xmlns:a16="http://schemas.microsoft.com/office/drawing/2014/main" id="{1968C720-19D8-4609-C375-086A984B854E}"/>
              </a:ext>
            </a:extLst>
          </p:cNvPr>
          <p:cNvSpPr txBox="1"/>
          <p:nvPr/>
        </p:nvSpPr>
        <p:spPr>
          <a:xfrm>
            <a:off x="4918237" y="-4982"/>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DETAILS</a:t>
            </a:r>
          </a:p>
        </p:txBody>
      </p:sp>
      <p:sp>
        <p:nvSpPr>
          <p:cNvPr id="15" name="Textfeld 14">
            <a:extLst>
              <a:ext uri="{FF2B5EF4-FFF2-40B4-BE49-F238E27FC236}">
                <a16:creationId xmlns:a16="http://schemas.microsoft.com/office/drawing/2014/main" id="{D273F998-A21B-BF81-4B7D-1D0A3CEF9CE4}"/>
              </a:ext>
            </a:extLst>
          </p:cNvPr>
          <p:cNvSpPr txBox="1"/>
          <p:nvPr/>
        </p:nvSpPr>
        <p:spPr>
          <a:xfrm>
            <a:off x="9162793" y="-6574"/>
            <a:ext cx="2493814"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EXAMPLE</a:t>
            </a:r>
          </a:p>
        </p:txBody>
      </p:sp>
      <p:sp>
        <p:nvSpPr>
          <p:cNvPr id="3" name="Fußzeilenplatzhalter 6">
            <a:extLst>
              <a:ext uri="{FF2B5EF4-FFF2-40B4-BE49-F238E27FC236}">
                <a16:creationId xmlns:a16="http://schemas.microsoft.com/office/drawing/2014/main" id="{E994F624-F353-9877-398C-94716E3C2A2C}"/>
              </a:ext>
            </a:extLst>
          </p:cNvPr>
          <p:cNvSpPr>
            <a:spLocks noGrp="1"/>
          </p:cNvSpPr>
          <p:nvPr>
            <p:ph type="ftr" sz="quarter" idx="11"/>
          </p:nvPr>
        </p:nvSpPr>
        <p:spPr>
          <a:xfrm>
            <a:off x="4038600" y="6356350"/>
            <a:ext cx="4114800" cy="365125"/>
          </a:xfrm>
        </p:spPr>
        <p:txBody>
          <a:bodyPr/>
          <a:lstStyle/>
          <a:p>
            <a:r>
              <a:rPr lang="en-US" dirty="0"/>
              <a:t>Digital Organizations | Damiano Rousselet</a:t>
            </a:r>
          </a:p>
        </p:txBody>
      </p:sp>
      <p:sp>
        <p:nvSpPr>
          <p:cNvPr id="6" name="Datumsplatzhalter 4">
            <a:extLst>
              <a:ext uri="{FF2B5EF4-FFF2-40B4-BE49-F238E27FC236}">
                <a16:creationId xmlns:a16="http://schemas.microsoft.com/office/drawing/2014/main" id="{B843F365-8F8C-2E16-CA8A-30FE5B39737B}"/>
              </a:ext>
            </a:extLst>
          </p:cNvPr>
          <p:cNvSpPr>
            <a:spLocks noGrp="1"/>
          </p:cNvSpPr>
          <p:nvPr>
            <p:ph type="dt" sz="half" idx="2"/>
          </p:nvPr>
        </p:nvSpPr>
        <p:spPr>
          <a:xfrm>
            <a:off x="2311804" y="6354762"/>
            <a:ext cx="939338" cy="365125"/>
          </a:xfrm>
        </p:spPr>
        <p:txBody>
          <a:bodyPr/>
          <a:lstStyle/>
          <a:p>
            <a:r>
              <a:rPr lang="de-AT" dirty="0"/>
              <a:t>24.06.23</a:t>
            </a:r>
            <a:endParaRPr lang="de-DE" dirty="0"/>
          </a:p>
        </p:txBody>
      </p:sp>
      <p:sp>
        <p:nvSpPr>
          <p:cNvPr id="5" name="TextBox 4">
            <a:extLst>
              <a:ext uri="{FF2B5EF4-FFF2-40B4-BE49-F238E27FC236}">
                <a16:creationId xmlns:a16="http://schemas.microsoft.com/office/drawing/2014/main" id="{9CA4C668-6228-685D-E9E1-04D45D68EC63}"/>
              </a:ext>
            </a:extLst>
          </p:cNvPr>
          <p:cNvSpPr txBox="1"/>
          <p:nvPr/>
        </p:nvSpPr>
        <p:spPr>
          <a:xfrm>
            <a:off x="673084" y="1629445"/>
            <a:ext cx="10968053" cy="7682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lvl="0" indent="-342900">
              <a:lnSpc>
                <a:spcPct val="107000"/>
              </a:lnSpc>
              <a:spcAft>
                <a:spcPts val="800"/>
              </a:spcAft>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Arial" panose="020B0604020202020204" pitchFamily="34" charset="0"/>
              </a:rPr>
              <a:t>Introduce </a:t>
            </a:r>
            <a:r>
              <a:rPr lang="en-GB" sz="1800" b="1" kern="100" dirty="0">
                <a:effectLst/>
                <a:latin typeface="Calibri" panose="020F0502020204030204" pitchFamily="34" charset="0"/>
                <a:ea typeface="Calibri" panose="020F0502020204030204" pitchFamily="34" charset="0"/>
                <a:cs typeface="Arial" panose="020B0604020202020204" pitchFamily="34" charset="0"/>
              </a:rPr>
              <a:t>neural networks </a:t>
            </a:r>
            <a:r>
              <a:rPr lang="en-GB" sz="1800" kern="100" dirty="0">
                <a:effectLst/>
                <a:latin typeface="Calibri" panose="020F0502020204030204" pitchFamily="34" charset="0"/>
                <a:ea typeface="Calibri" panose="020F0502020204030204" pitchFamily="34" charset="0"/>
                <a:cs typeface="Arial" panose="020B0604020202020204" pitchFamily="34" charset="0"/>
              </a:rPr>
              <a:t>for RL problems</a:t>
            </a:r>
          </a:p>
          <a:p>
            <a:r>
              <a:rPr lang="en-GB" sz="1800" dirty="0">
                <a:effectLst/>
                <a:latin typeface="Calibri" panose="020F0502020204030204" pitchFamily="34" charset="0"/>
                <a:ea typeface="Calibri" panose="020F0502020204030204" pitchFamily="34" charset="0"/>
                <a:cs typeface="Arial" panose="020B0604020202020204" pitchFamily="34" charset="0"/>
              </a:rPr>
              <a:t>E.g. Q-learning vs. deep Q-learning: </a:t>
            </a:r>
            <a:endParaRPr lang="en-GB"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6" name="Picture 15" descr="Value based RL">
            <a:extLst>
              <a:ext uri="{FF2B5EF4-FFF2-40B4-BE49-F238E27FC236}">
                <a16:creationId xmlns:a16="http://schemas.microsoft.com/office/drawing/2014/main" id="{00C5BCA7-68CD-5E9E-44E9-1713E0034A2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5171" y="1940420"/>
            <a:ext cx="7153746" cy="4020330"/>
          </a:xfrm>
          <a:prstGeom prst="rect">
            <a:avLst/>
          </a:prstGeom>
          <a:noFill/>
          <a:ln>
            <a:noFill/>
          </a:ln>
        </p:spPr>
      </p:pic>
    </p:spTree>
    <p:extLst>
      <p:ext uri="{BB962C8B-B14F-4D97-AF65-F5344CB8AC3E}">
        <p14:creationId xmlns:p14="http://schemas.microsoft.com/office/powerpoint/2010/main" val="3455496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1277E713-02A1-164B-F04C-3B5D76958EED}"/>
              </a:ext>
            </a:extLst>
          </p:cNvPr>
          <p:cNvSpPr>
            <a:spLocks noGrp="1"/>
          </p:cNvSpPr>
          <p:nvPr>
            <p:ph type="sldNum" sz="quarter" idx="12"/>
          </p:nvPr>
        </p:nvSpPr>
        <p:spPr/>
        <p:txBody>
          <a:bodyPr/>
          <a:lstStyle/>
          <a:p>
            <a:fld id="{48F63A3B-78C7-47BE-AE5E-E10140E04643}" type="slidenum">
              <a:rPr lang="en-US" smtClean="0"/>
              <a:t>11</a:t>
            </a:fld>
            <a:endParaRPr lang="en-US"/>
          </a:p>
        </p:txBody>
      </p:sp>
      <p:sp>
        <p:nvSpPr>
          <p:cNvPr id="12" name="Rechteck 11">
            <a:extLst>
              <a:ext uri="{FF2B5EF4-FFF2-40B4-BE49-F238E27FC236}">
                <a16:creationId xmlns:a16="http://schemas.microsoft.com/office/drawing/2014/main" id="{2FB3878F-A41A-4B94-3765-8B4B1942D34F}"/>
              </a:ext>
            </a:extLst>
          </p:cNvPr>
          <p:cNvSpPr/>
          <p:nvPr/>
        </p:nvSpPr>
        <p:spPr>
          <a:xfrm>
            <a:off x="742950" y="1171575"/>
            <a:ext cx="1893094" cy="192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itle 1">
            <a:extLst>
              <a:ext uri="{FF2B5EF4-FFF2-40B4-BE49-F238E27FC236}">
                <a16:creationId xmlns:a16="http://schemas.microsoft.com/office/drawing/2014/main" id="{D7D4151C-4773-AAE2-BD42-F8F4F23937DC}"/>
              </a:ext>
            </a:extLst>
          </p:cNvPr>
          <p:cNvSpPr txBox="1">
            <a:spLocks/>
          </p:cNvSpPr>
          <p:nvPr/>
        </p:nvSpPr>
        <p:spPr>
          <a:xfrm>
            <a:off x="550863" y="565446"/>
            <a:ext cx="11090275" cy="10998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badi" panose="020B0604020104020204" pitchFamily="34" charset="0"/>
                <a:cs typeface="Calibri" panose="020F0502020204030204" pitchFamily="34" charset="0"/>
              </a:rPr>
              <a:t>PONG FROM PIXELS</a:t>
            </a:r>
          </a:p>
        </p:txBody>
      </p:sp>
      <p:cxnSp>
        <p:nvCxnSpPr>
          <p:cNvPr id="14" name="Gerade Verbindung 6">
            <a:extLst>
              <a:ext uri="{FF2B5EF4-FFF2-40B4-BE49-F238E27FC236}">
                <a16:creationId xmlns:a16="http://schemas.microsoft.com/office/drawing/2014/main" id="{C9365DCE-3C9E-3D41-928E-D18B0D82EA77}"/>
              </a:ext>
            </a:extLst>
          </p:cNvPr>
          <p:cNvCxnSpPr/>
          <p:nvPr/>
        </p:nvCxnSpPr>
        <p:spPr>
          <a:xfrm>
            <a:off x="740270" y="1654181"/>
            <a:ext cx="1800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CBC11A9-EB0F-C52E-15C9-5540D1B85DB3}"/>
              </a:ext>
            </a:extLst>
          </p:cNvPr>
          <p:cNvSpPr txBox="1"/>
          <p:nvPr/>
        </p:nvSpPr>
        <p:spPr>
          <a:xfrm>
            <a:off x="699440" y="1908031"/>
            <a:ext cx="1095258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t>From famous researcher </a:t>
            </a:r>
            <a:r>
              <a:rPr lang="en-US" b="1" dirty="0"/>
              <a:t>Andrej </a:t>
            </a:r>
            <a:r>
              <a:rPr lang="en-US" b="1" dirty="0" err="1"/>
              <a:t>Karpathy</a:t>
            </a:r>
            <a:endParaRPr lang="en-US" b="1" dirty="0"/>
          </a:p>
          <a:p>
            <a:pPr marL="285750" indent="-285750">
              <a:buFont typeface="Arial" panose="020B0604020202020204" pitchFamily="34" charset="0"/>
              <a:buChar char="•"/>
            </a:pPr>
            <a:r>
              <a:rPr lang="en-GB" dirty="0"/>
              <a:t>Pong: Atari 2600 game; example for reinforcement learning</a:t>
            </a:r>
          </a:p>
          <a:p>
            <a:pPr marL="285750" indent="-285750">
              <a:buFont typeface="Arial" panose="020B0604020202020204" pitchFamily="34" charset="0"/>
              <a:buChar char="•"/>
            </a:pPr>
            <a:r>
              <a:rPr lang="en-GB" dirty="0"/>
              <a:t>Game environment: rectangular field, two paddles, one ball</a:t>
            </a:r>
          </a:p>
          <a:p>
            <a:pPr marL="285750" indent="-285750">
              <a:buFont typeface="Arial" panose="020B0604020202020204" pitchFamily="34" charset="0"/>
              <a:buChar char="•"/>
            </a:pPr>
            <a:r>
              <a:rPr lang="en-GB" dirty="0"/>
              <a:t>Agent objective: control paddle, play effectively</a:t>
            </a:r>
          </a:p>
          <a:p>
            <a:pPr marL="285750" indent="-285750">
              <a:buFont typeface="Arial" panose="020B0604020202020204" pitchFamily="34" charset="0"/>
              <a:buChar char="•"/>
            </a:pPr>
            <a:r>
              <a:rPr lang="en-GB" dirty="0"/>
              <a:t>Pixel inputs: raw observations of game screen</a:t>
            </a:r>
          </a:p>
          <a:p>
            <a:pPr marL="285750" indent="-285750">
              <a:buFont typeface="Arial" panose="020B0604020202020204" pitchFamily="34" charset="0"/>
              <a:buChar char="•"/>
            </a:pPr>
            <a:r>
              <a:rPr lang="en-GB" dirty="0"/>
              <a:t>Actions: discrete, move the paddle up, down, or nothing</a:t>
            </a:r>
          </a:p>
          <a:p>
            <a:pPr marL="285750" indent="-285750">
              <a:buFont typeface="Arial" panose="020B0604020202020204" pitchFamily="34" charset="0"/>
              <a:buChar char="•"/>
            </a:pPr>
            <a:r>
              <a:rPr lang="en-GB" dirty="0"/>
              <a:t>Rewards: positive or negative, based on game outcome and moves</a:t>
            </a:r>
          </a:p>
          <a:p>
            <a:pPr marL="285750" indent="-285750">
              <a:buFont typeface="Arial" panose="020B0604020202020204" pitchFamily="34" charset="0"/>
              <a:buChar char="•"/>
            </a:pPr>
            <a:r>
              <a:rPr lang="en-GB" dirty="0"/>
              <a:t>Deep neural network: CNN for pixel processing and action prediction</a:t>
            </a:r>
          </a:p>
          <a:p>
            <a:pPr marL="285750" indent="-285750">
              <a:buFont typeface="Arial" panose="020B0604020202020204" pitchFamily="34" charset="0"/>
              <a:buChar char="•"/>
            </a:pPr>
            <a:r>
              <a:rPr lang="en-GB" dirty="0"/>
              <a:t>Experience replay: store and sample past experiences for training</a:t>
            </a:r>
          </a:p>
          <a:p>
            <a:pPr marL="285750" indent="-285750">
              <a:buFont typeface="Arial" panose="020B0604020202020204" pitchFamily="34" charset="0"/>
              <a:buChar char="•"/>
            </a:pPr>
            <a:r>
              <a:rPr lang="en-GB" dirty="0"/>
              <a:t>DQN algorithm: train agent by approximating Q-function for future rewards</a:t>
            </a:r>
          </a:p>
          <a:p>
            <a:pPr marL="285750" indent="-285750">
              <a:buFont typeface="Arial" panose="020B0604020202020204" pitchFamily="34" charset="0"/>
              <a:buChar char="•"/>
            </a:pPr>
            <a:r>
              <a:rPr lang="en-GB" dirty="0"/>
              <a:t>Application: show deep reinforcement learning potential for complex games from visual inputs</a:t>
            </a:r>
            <a:endParaRPr lang="en-US" dirty="0"/>
          </a:p>
        </p:txBody>
      </p:sp>
      <p:sp>
        <p:nvSpPr>
          <p:cNvPr id="3" name="Rechteck 2">
            <a:extLst>
              <a:ext uri="{FF2B5EF4-FFF2-40B4-BE49-F238E27FC236}">
                <a16:creationId xmlns:a16="http://schemas.microsoft.com/office/drawing/2014/main" id="{FA77A576-8D4C-3943-C6E8-0543FDE786BE}"/>
              </a:ext>
            </a:extLst>
          </p:cNvPr>
          <p:cNvSpPr/>
          <p:nvPr/>
        </p:nvSpPr>
        <p:spPr>
          <a:xfrm>
            <a:off x="496" y="0"/>
            <a:ext cx="12192000" cy="34622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1CF2B1B3-B191-6749-3770-3BCF4B19B636}"/>
              </a:ext>
            </a:extLst>
          </p:cNvPr>
          <p:cNvSpPr/>
          <p:nvPr/>
        </p:nvSpPr>
        <p:spPr>
          <a:xfrm>
            <a:off x="9162793" y="-1"/>
            <a:ext cx="2478345" cy="3462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 </a:t>
            </a:r>
          </a:p>
        </p:txBody>
      </p:sp>
      <p:sp>
        <p:nvSpPr>
          <p:cNvPr id="11" name="Textfeld 10">
            <a:extLst>
              <a:ext uri="{FF2B5EF4-FFF2-40B4-BE49-F238E27FC236}">
                <a16:creationId xmlns:a16="http://schemas.microsoft.com/office/drawing/2014/main" id="{241F8C1D-4CC6-EFE0-05B9-965F02C61BDD}"/>
              </a:ext>
            </a:extLst>
          </p:cNvPr>
          <p:cNvSpPr txBox="1"/>
          <p:nvPr/>
        </p:nvSpPr>
        <p:spPr>
          <a:xfrm>
            <a:off x="570514" y="-9525"/>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BASICS</a:t>
            </a:r>
          </a:p>
        </p:txBody>
      </p:sp>
      <p:sp>
        <p:nvSpPr>
          <p:cNvPr id="16" name="Textfeld 15">
            <a:extLst>
              <a:ext uri="{FF2B5EF4-FFF2-40B4-BE49-F238E27FC236}">
                <a16:creationId xmlns:a16="http://schemas.microsoft.com/office/drawing/2014/main" id="{DDE06DCB-65FA-3A0E-03A9-2F6CB547B02A}"/>
              </a:ext>
            </a:extLst>
          </p:cNvPr>
          <p:cNvSpPr txBox="1"/>
          <p:nvPr/>
        </p:nvSpPr>
        <p:spPr>
          <a:xfrm>
            <a:off x="9162793" y="-6574"/>
            <a:ext cx="2493814"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EXAMPLE</a:t>
            </a:r>
          </a:p>
        </p:txBody>
      </p:sp>
      <p:sp>
        <p:nvSpPr>
          <p:cNvPr id="17" name="Textfeld 16">
            <a:extLst>
              <a:ext uri="{FF2B5EF4-FFF2-40B4-BE49-F238E27FC236}">
                <a16:creationId xmlns:a16="http://schemas.microsoft.com/office/drawing/2014/main" id="{7A40D013-3032-8440-8F8B-9AA5F47C4E36}"/>
              </a:ext>
            </a:extLst>
          </p:cNvPr>
          <p:cNvSpPr txBox="1"/>
          <p:nvPr/>
        </p:nvSpPr>
        <p:spPr>
          <a:xfrm>
            <a:off x="4918237" y="-4982"/>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DETAILS</a:t>
            </a:r>
          </a:p>
        </p:txBody>
      </p:sp>
      <p:sp>
        <p:nvSpPr>
          <p:cNvPr id="4" name="Fußzeilenplatzhalter 6">
            <a:extLst>
              <a:ext uri="{FF2B5EF4-FFF2-40B4-BE49-F238E27FC236}">
                <a16:creationId xmlns:a16="http://schemas.microsoft.com/office/drawing/2014/main" id="{6E417A61-B271-4BF3-BCF4-152951C034FC}"/>
              </a:ext>
            </a:extLst>
          </p:cNvPr>
          <p:cNvSpPr>
            <a:spLocks noGrp="1"/>
          </p:cNvSpPr>
          <p:nvPr>
            <p:ph type="ftr" sz="quarter" idx="11"/>
          </p:nvPr>
        </p:nvSpPr>
        <p:spPr>
          <a:xfrm>
            <a:off x="4038600" y="6356350"/>
            <a:ext cx="4114800" cy="365125"/>
          </a:xfrm>
        </p:spPr>
        <p:txBody>
          <a:bodyPr/>
          <a:lstStyle/>
          <a:p>
            <a:r>
              <a:rPr lang="en-US" dirty="0"/>
              <a:t>Digital Organizations | Damiano Rousselet</a:t>
            </a:r>
          </a:p>
        </p:txBody>
      </p:sp>
      <p:sp>
        <p:nvSpPr>
          <p:cNvPr id="6" name="Datumsplatzhalter 4">
            <a:extLst>
              <a:ext uri="{FF2B5EF4-FFF2-40B4-BE49-F238E27FC236}">
                <a16:creationId xmlns:a16="http://schemas.microsoft.com/office/drawing/2014/main" id="{0D451D8D-6C31-0D68-C1F4-2F757561CA94}"/>
              </a:ext>
            </a:extLst>
          </p:cNvPr>
          <p:cNvSpPr>
            <a:spLocks noGrp="1"/>
          </p:cNvSpPr>
          <p:nvPr>
            <p:ph type="dt" sz="half" idx="2"/>
          </p:nvPr>
        </p:nvSpPr>
        <p:spPr>
          <a:xfrm>
            <a:off x="2311804" y="6354762"/>
            <a:ext cx="939338" cy="365125"/>
          </a:xfrm>
        </p:spPr>
        <p:txBody>
          <a:bodyPr/>
          <a:lstStyle/>
          <a:p>
            <a:r>
              <a:rPr lang="de-AT" dirty="0"/>
              <a:t>24.06.23</a:t>
            </a:r>
            <a:endParaRPr lang="de-DE" dirty="0"/>
          </a:p>
        </p:txBody>
      </p:sp>
      <p:pic>
        <p:nvPicPr>
          <p:cNvPr id="15" name="Picture 14" descr="A white circle in the sky&#10;&#10;Description automatically generated with low confidence">
            <a:extLst>
              <a:ext uri="{FF2B5EF4-FFF2-40B4-BE49-F238E27FC236}">
                <a16:creationId xmlns:a16="http://schemas.microsoft.com/office/drawing/2014/main" id="{91C1B9A8-4F01-5E99-2D03-813A35DD5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3474" y="1106447"/>
            <a:ext cx="3638550" cy="1962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TextBox 18">
            <a:extLst>
              <a:ext uri="{FF2B5EF4-FFF2-40B4-BE49-F238E27FC236}">
                <a16:creationId xmlns:a16="http://schemas.microsoft.com/office/drawing/2014/main" id="{6F953654-53C2-2FF1-6082-E351901D18CC}"/>
              </a:ext>
            </a:extLst>
          </p:cNvPr>
          <p:cNvSpPr txBox="1"/>
          <p:nvPr/>
        </p:nvSpPr>
        <p:spPr>
          <a:xfrm>
            <a:off x="914399" y="5288921"/>
            <a:ext cx="6760029" cy="369332"/>
          </a:xfrm>
          <a:prstGeom prst="rect">
            <a:avLst/>
          </a:prstGeom>
          <a:noFill/>
        </p:spPr>
        <p:txBody>
          <a:bodyPr wrap="square">
            <a:spAutoFit/>
          </a:bodyPr>
          <a:lstStyle/>
          <a:p>
            <a:r>
              <a:rPr lang="en-GB" dirty="0">
                <a:hlinkClick r:id="rId4"/>
              </a:rPr>
              <a:t>Example </a:t>
            </a:r>
            <a:r>
              <a:rPr lang="en-GB" dirty="0" err="1">
                <a:hlinkClick r:id="rId4"/>
              </a:rPr>
              <a:t>CoLab</a:t>
            </a:r>
            <a:r>
              <a:rPr lang="en-GB" dirty="0">
                <a:hlinkClick r:id="rId4"/>
              </a:rPr>
              <a:t> </a:t>
            </a:r>
            <a:r>
              <a:rPr lang="en-GB" dirty="0"/>
              <a:t>from GitHub user (Click</a:t>
            </a:r>
            <a:r>
              <a:rPr lang="en-GB" i="1" dirty="0"/>
              <a:t> Runtime </a:t>
            </a:r>
            <a:r>
              <a:rPr lang="en-GB" dirty="0"/>
              <a:t>=&gt; </a:t>
            </a:r>
            <a:r>
              <a:rPr lang="en-GB" i="1" dirty="0"/>
              <a:t>Run all </a:t>
            </a:r>
            <a:r>
              <a:rPr lang="en-GB" dirty="0"/>
              <a:t>)</a:t>
            </a:r>
          </a:p>
        </p:txBody>
      </p:sp>
    </p:spTree>
    <p:extLst>
      <p:ext uri="{BB962C8B-B14F-4D97-AF65-F5344CB8AC3E}">
        <p14:creationId xmlns:p14="http://schemas.microsoft.com/office/powerpoint/2010/main" val="1830885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1277E713-02A1-164B-F04C-3B5D76958EED}"/>
              </a:ext>
            </a:extLst>
          </p:cNvPr>
          <p:cNvSpPr>
            <a:spLocks noGrp="1"/>
          </p:cNvSpPr>
          <p:nvPr>
            <p:ph type="sldNum" sz="quarter" idx="12"/>
          </p:nvPr>
        </p:nvSpPr>
        <p:spPr/>
        <p:txBody>
          <a:bodyPr/>
          <a:lstStyle/>
          <a:p>
            <a:fld id="{48F63A3B-78C7-47BE-AE5E-E10140E04643}" type="slidenum">
              <a:rPr lang="en-US" smtClean="0"/>
              <a:t>12</a:t>
            </a:fld>
            <a:endParaRPr lang="en-US"/>
          </a:p>
        </p:txBody>
      </p:sp>
      <p:sp>
        <p:nvSpPr>
          <p:cNvPr id="12" name="Rechteck 11">
            <a:extLst>
              <a:ext uri="{FF2B5EF4-FFF2-40B4-BE49-F238E27FC236}">
                <a16:creationId xmlns:a16="http://schemas.microsoft.com/office/drawing/2014/main" id="{2FB3878F-A41A-4B94-3765-8B4B1942D34F}"/>
              </a:ext>
            </a:extLst>
          </p:cNvPr>
          <p:cNvSpPr/>
          <p:nvPr/>
        </p:nvSpPr>
        <p:spPr>
          <a:xfrm>
            <a:off x="742950" y="1171575"/>
            <a:ext cx="1893094" cy="192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itle 1">
            <a:extLst>
              <a:ext uri="{FF2B5EF4-FFF2-40B4-BE49-F238E27FC236}">
                <a16:creationId xmlns:a16="http://schemas.microsoft.com/office/drawing/2014/main" id="{D7D4151C-4773-AAE2-BD42-F8F4F23937DC}"/>
              </a:ext>
            </a:extLst>
          </p:cNvPr>
          <p:cNvSpPr txBox="1">
            <a:spLocks/>
          </p:cNvSpPr>
          <p:nvPr/>
        </p:nvSpPr>
        <p:spPr>
          <a:xfrm>
            <a:off x="550863" y="565446"/>
            <a:ext cx="11090275" cy="10998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badi" panose="020B0604020104020204" pitchFamily="34" charset="0"/>
                <a:cs typeface="Calibri" panose="020F0502020204030204" pitchFamily="34" charset="0"/>
              </a:rPr>
              <a:t>PONG FROM PIXELS</a:t>
            </a:r>
          </a:p>
        </p:txBody>
      </p:sp>
      <p:cxnSp>
        <p:nvCxnSpPr>
          <p:cNvPr id="14" name="Gerade Verbindung 6">
            <a:extLst>
              <a:ext uri="{FF2B5EF4-FFF2-40B4-BE49-F238E27FC236}">
                <a16:creationId xmlns:a16="http://schemas.microsoft.com/office/drawing/2014/main" id="{C9365DCE-3C9E-3D41-928E-D18B0D82EA77}"/>
              </a:ext>
            </a:extLst>
          </p:cNvPr>
          <p:cNvCxnSpPr/>
          <p:nvPr/>
        </p:nvCxnSpPr>
        <p:spPr>
          <a:xfrm>
            <a:off x="740270" y="1654181"/>
            <a:ext cx="1800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Rechteck 2">
            <a:extLst>
              <a:ext uri="{FF2B5EF4-FFF2-40B4-BE49-F238E27FC236}">
                <a16:creationId xmlns:a16="http://schemas.microsoft.com/office/drawing/2014/main" id="{FA77A576-8D4C-3943-C6E8-0543FDE786BE}"/>
              </a:ext>
            </a:extLst>
          </p:cNvPr>
          <p:cNvSpPr/>
          <p:nvPr/>
        </p:nvSpPr>
        <p:spPr>
          <a:xfrm>
            <a:off x="496" y="0"/>
            <a:ext cx="12192000" cy="34622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1CF2B1B3-B191-6749-3770-3BCF4B19B636}"/>
              </a:ext>
            </a:extLst>
          </p:cNvPr>
          <p:cNvSpPr/>
          <p:nvPr/>
        </p:nvSpPr>
        <p:spPr>
          <a:xfrm>
            <a:off x="9162793" y="-1"/>
            <a:ext cx="2478345" cy="3462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 </a:t>
            </a:r>
          </a:p>
        </p:txBody>
      </p:sp>
      <p:sp>
        <p:nvSpPr>
          <p:cNvPr id="11" name="Textfeld 10">
            <a:extLst>
              <a:ext uri="{FF2B5EF4-FFF2-40B4-BE49-F238E27FC236}">
                <a16:creationId xmlns:a16="http://schemas.microsoft.com/office/drawing/2014/main" id="{241F8C1D-4CC6-EFE0-05B9-965F02C61BDD}"/>
              </a:ext>
            </a:extLst>
          </p:cNvPr>
          <p:cNvSpPr txBox="1"/>
          <p:nvPr/>
        </p:nvSpPr>
        <p:spPr>
          <a:xfrm>
            <a:off x="570514" y="-9525"/>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BASICS</a:t>
            </a:r>
          </a:p>
        </p:txBody>
      </p:sp>
      <p:sp>
        <p:nvSpPr>
          <p:cNvPr id="16" name="Textfeld 15">
            <a:extLst>
              <a:ext uri="{FF2B5EF4-FFF2-40B4-BE49-F238E27FC236}">
                <a16:creationId xmlns:a16="http://schemas.microsoft.com/office/drawing/2014/main" id="{DDE06DCB-65FA-3A0E-03A9-2F6CB547B02A}"/>
              </a:ext>
            </a:extLst>
          </p:cNvPr>
          <p:cNvSpPr txBox="1"/>
          <p:nvPr/>
        </p:nvSpPr>
        <p:spPr>
          <a:xfrm>
            <a:off x="9162793" y="-6574"/>
            <a:ext cx="2493814"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EXAMPLE</a:t>
            </a:r>
          </a:p>
        </p:txBody>
      </p:sp>
      <p:sp>
        <p:nvSpPr>
          <p:cNvPr id="17" name="Textfeld 16">
            <a:extLst>
              <a:ext uri="{FF2B5EF4-FFF2-40B4-BE49-F238E27FC236}">
                <a16:creationId xmlns:a16="http://schemas.microsoft.com/office/drawing/2014/main" id="{7A40D013-3032-8440-8F8B-9AA5F47C4E36}"/>
              </a:ext>
            </a:extLst>
          </p:cNvPr>
          <p:cNvSpPr txBox="1"/>
          <p:nvPr/>
        </p:nvSpPr>
        <p:spPr>
          <a:xfrm>
            <a:off x="4918237" y="-4982"/>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DETAILS</a:t>
            </a:r>
          </a:p>
        </p:txBody>
      </p:sp>
      <p:sp>
        <p:nvSpPr>
          <p:cNvPr id="4" name="Fußzeilenplatzhalter 6">
            <a:extLst>
              <a:ext uri="{FF2B5EF4-FFF2-40B4-BE49-F238E27FC236}">
                <a16:creationId xmlns:a16="http://schemas.microsoft.com/office/drawing/2014/main" id="{6E417A61-B271-4BF3-BCF4-152951C034FC}"/>
              </a:ext>
            </a:extLst>
          </p:cNvPr>
          <p:cNvSpPr>
            <a:spLocks noGrp="1"/>
          </p:cNvSpPr>
          <p:nvPr>
            <p:ph type="ftr" sz="quarter" idx="11"/>
          </p:nvPr>
        </p:nvSpPr>
        <p:spPr>
          <a:xfrm>
            <a:off x="4038600" y="6356350"/>
            <a:ext cx="4114800" cy="365125"/>
          </a:xfrm>
        </p:spPr>
        <p:txBody>
          <a:bodyPr/>
          <a:lstStyle/>
          <a:p>
            <a:r>
              <a:rPr lang="en-US" dirty="0"/>
              <a:t>Digital Organizations | Damiano Rousselet</a:t>
            </a:r>
          </a:p>
        </p:txBody>
      </p:sp>
      <p:sp>
        <p:nvSpPr>
          <p:cNvPr id="6" name="Datumsplatzhalter 4">
            <a:extLst>
              <a:ext uri="{FF2B5EF4-FFF2-40B4-BE49-F238E27FC236}">
                <a16:creationId xmlns:a16="http://schemas.microsoft.com/office/drawing/2014/main" id="{0D451D8D-6C31-0D68-C1F4-2F757561CA94}"/>
              </a:ext>
            </a:extLst>
          </p:cNvPr>
          <p:cNvSpPr>
            <a:spLocks noGrp="1"/>
          </p:cNvSpPr>
          <p:nvPr>
            <p:ph type="dt" sz="half" idx="2"/>
          </p:nvPr>
        </p:nvSpPr>
        <p:spPr>
          <a:xfrm>
            <a:off x="2311804" y="6354762"/>
            <a:ext cx="939338" cy="365125"/>
          </a:xfrm>
        </p:spPr>
        <p:txBody>
          <a:bodyPr/>
          <a:lstStyle/>
          <a:p>
            <a:r>
              <a:rPr lang="de-AT" dirty="0"/>
              <a:t>24.06.23</a:t>
            </a:r>
            <a:endParaRPr lang="de-DE" dirty="0"/>
          </a:p>
        </p:txBody>
      </p:sp>
      <p:sp>
        <p:nvSpPr>
          <p:cNvPr id="7" name="TextBox 6">
            <a:extLst>
              <a:ext uri="{FF2B5EF4-FFF2-40B4-BE49-F238E27FC236}">
                <a16:creationId xmlns:a16="http://schemas.microsoft.com/office/drawing/2014/main" id="{B1E42DD2-FE9F-6990-0EC8-4D74105498FA}"/>
              </a:ext>
            </a:extLst>
          </p:cNvPr>
          <p:cNvSpPr txBox="1"/>
          <p:nvPr/>
        </p:nvSpPr>
        <p:spPr>
          <a:xfrm>
            <a:off x="203142" y="1665288"/>
            <a:ext cx="6096000" cy="2585323"/>
          </a:xfrm>
          <a:prstGeom prst="rect">
            <a:avLst/>
          </a:prstGeom>
          <a:noFill/>
        </p:spPr>
        <p:txBody>
          <a:bodyPr wrap="square">
            <a:spAutoFit/>
          </a:bodyPr>
          <a:lstStyle/>
          <a:p>
            <a:r>
              <a:rPr lang="en-GB" dirty="0"/>
              <a:t>Training protocol:</a:t>
            </a:r>
          </a:p>
          <a:p>
            <a:endParaRPr lang="en-GB" dirty="0"/>
          </a:p>
          <a:p>
            <a:pPr marL="285750" indent="-285750">
              <a:buFont typeface="Arial" panose="020B0604020202020204" pitchFamily="34" charset="0"/>
              <a:buChar char="•"/>
            </a:pPr>
            <a:r>
              <a:rPr lang="en-GB" dirty="0"/>
              <a:t>Initialize policy network with W1, W2</a:t>
            </a:r>
          </a:p>
          <a:p>
            <a:pPr marL="285750" indent="-285750">
              <a:buFont typeface="Arial" panose="020B0604020202020204" pitchFamily="34" charset="0"/>
              <a:buChar char="•"/>
            </a:pPr>
            <a:r>
              <a:rPr lang="en-GB" dirty="0"/>
              <a:t>Play 100 Pong games (policy rollouts)</a:t>
            </a:r>
          </a:p>
          <a:p>
            <a:pPr marL="285750" indent="-285750">
              <a:buFont typeface="Arial" panose="020B0604020202020204" pitchFamily="34" charset="0"/>
              <a:buChar char="•"/>
            </a:pPr>
            <a:r>
              <a:rPr lang="en-GB" dirty="0"/>
              <a:t>Label each decision (UP or DOWN) as good or bad based on game outcome</a:t>
            </a:r>
          </a:p>
          <a:p>
            <a:pPr marL="285750" indent="-285750">
              <a:buFont typeface="Arial" panose="020B0604020202020204" pitchFamily="34" charset="0"/>
              <a:buChar char="•"/>
            </a:pPr>
            <a:r>
              <a:rPr lang="en-GB" dirty="0"/>
              <a:t>Update network parameters to encourage good decisions and discourage bad ones</a:t>
            </a:r>
          </a:p>
          <a:p>
            <a:pPr marL="285750" indent="-285750">
              <a:buFont typeface="Arial" panose="020B0604020202020204" pitchFamily="34" charset="0"/>
              <a:buChar char="•"/>
            </a:pPr>
            <a:r>
              <a:rPr lang="en-GB" dirty="0"/>
              <a:t>Repeat with a new policy</a:t>
            </a:r>
          </a:p>
        </p:txBody>
      </p:sp>
      <p:pic>
        <p:nvPicPr>
          <p:cNvPr id="1028" name="Picture 4">
            <a:extLst>
              <a:ext uri="{FF2B5EF4-FFF2-40B4-BE49-F238E27FC236}">
                <a16:creationId xmlns:a16="http://schemas.microsoft.com/office/drawing/2014/main" id="{90AE2C48-658B-FD66-C71B-DAE09F0EE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6143" y="3711757"/>
            <a:ext cx="5834743" cy="223891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00930D1-B7FB-F511-9FD1-04D95649EEFC}"/>
              </a:ext>
            </a:extLst>
          </p:cNvPr>
          <p:cNvSpPr txBox="1"/>
          <p:nvPr/>
        </p:nvSpPr>
        <p:spPr>
          <a:xfrm>
            <a:off x="6814457" y="1811078"/>
            <a:ext cx="5377543" cy="1815882"/>
          </a:xfrm>
          <a:prstGeom prst="rect">
            <a:avLst/>
          </a:prstGeom>
          <a:noFill/>
        </p:spPr>
        <p:txBody>
          <a:bodyPr wrap="square">
            <a:spAutoFit/>
          </a:bodyPr>
          <a:lstStyle/>
          <a:p>
            <a:r>
              <a:rPr lang="en-GB" sz="1400" b="0" i="0" dirty="0">
                <a:solidFill>
                  <a:srgbClr val="555555"/>
                </a:solidFill>
                <a:effectLst/>
                <a:latin typeface="+mj-lt"/>
              </a:rPr>
              <a:t>Cartoon diagram of 4 games. Each black circle is some game state (three example states are visualized on the bottom), and each arrow is a transition, annotated with the action that was sampled. In this case, we won 2 games and lost 2 games. With Policy Gradients we would take the two games we won and slightly encourage every single action we made in that episode. Conversely, we would also take the two games we lost and slightly discourage every single action we made in that episode.</a:t>
            </a:r>
            <a:endParaRPr lang="en-GB" sz="1400" dirty="0">
              <a:latin typeface="+mj-lt"/>
            </a:endParaRPr>
          </a:p>
        </p:txBody>
      </p:sp>
    </p:spTree>
    <p:extLst>
      <p:ext uri="{BB962C8B-B14F-4D97-AF65-F5344CB8AC3E}">
        <p14:creationId xmlns:p14="http://schemas.microsoft.com/office/powerpoint/2010/main" val="3292846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1277E713-02A1-164B-F04C-3B5D76958EED}"/>
              </a:ext>
            </a:extLst>
          </p:cNvPr>
          <p:cNvSpPr>
            <a:spLocks noGrp="1"/>
          </p:cNvSpPr>
          <p:nvPr>
            <p:ph type="sldNum" sz="quarter" idx="12"/>
          </p:nvPr>
        </p:nvSpPr>
        <p:spPr/>
        <p:txBody>
          <a:bodyPr/>
          <a:lstStyle/>
          <a:p>
            <a:fld id="{48F63A3B-78C7-47BE-AE5E-E10140E04643}" type="slidenum">
              <a:rPr lang="en-US" smtClean="0"/>
              <a:t>13</a:t>
            </a:fld>
            <a:endParaRPr lang="en-US"/>
          </a:p>
        </p:txBody>
      </p:sp>
      <p:sp>
        <p:nvSpPr>
          <p:cNvPr id="12" name="Rechteck 11">
            <a:extLst>
              <a:ext uri="{FF2B5EF4-FFF2-40B4-BE49-F238E27FC236}">
                <a16:creationId xmlns:a16="http://schemas.microsoft.com/office/drawing/2014/main" id="{2FB3878F-A41A-4B94-3765-8B4B1942D34F}"/>
              </a:ext>
            </a:extLst>
          </p:cNvPr>
          <p:cNvSpPr/>
          <p:nvPr/>
        </p:nvSpPr>
        <p:spPr>
          <a:xfrm>
            <a:off x="742950" y="1171575"/>
            <a:ext cx="1893094" cy="192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itle 1">
            <a:extLst>
              <a:ext uri="{FF2B5EF4-FFF2-40B4-BE49-F238E27FC236}">
                <a16:creationId xmlns:a16="http://schemas.microsoft.com/office/drawing/2014/main" id="{D7D4151C-4773-AAE2-BD42-F8F4F23937DC}"/>
              </a:ext>
            </a:extLst>
          </p:cNvPr>
          <p:cNvSpPr txBox="1">
            <a:spLocks/>
          </p:cNvSpPr>
          <p:nvPr/>
        </p:nvSpPr>
        <p:spPr>
          <a:xfrm>
            <a:off x="550863" y="565446"/>
            <a:ext cx="11090275" cy="10998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badi" panose="020B0604020104020204" pitchFamily="34" charset="0"/>
                <a:cs typeface="Calibri" panose="020F0502020204030204" pitchFamily="34" charset="0"/>
              </a:rPr>
              <a:t>PONG FROM PIXELS</a:t>
            </a:r>
          </a:p>
        </p:txBody>
      </p:sp>
      <p:cxnSp>
        <p:nvCxnSpPr>
          <p:cNvPr id="14" name="Gerade Verbindung 6">
            <a:extLst>
              <a:ext uri="{FF2B5EF4-FFF2-40B4-BE49-F238E27FC236}">
                <a16:creationId xmlns:a16="http://schemas.microsoft.com/office/drawing/2014/main" id="{C9365DCE-3C9E-3D41-928E-D18B0D82EA77}"/>
              </a:ext>
            </a:extLst>
          </p:cNvPr>
          <p:cNvCxnSpPr/>
          <p:nvPr/>
        </p:nvCxnSpPr>
        <p:spPr>
          <a:xfrm>
            <a:off x="740270" y="1654181"/>
            <a:ext cx="1800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Rechteck 2">
            <a:extLst>
              <a:ext uri="{FF2B5EF4-FFF2-40B4-BE49-F238E27FC236}">
                <a16:creationId xmlns:a16="http://schemas.microsoft.com/office/drawing/2014/main" id="{FA77A576-8D4C-3943-C6E8-0543FDE786BE}"/>
              </a:ext>
            </a:extLst>
          </p:cNvPr>
          <p:cNvSpPr/>
          <p:nvPr/>
        </p:nvSpPr>
        <p:spPr>
          <a:xfrm>
            <a:off x="496" y="0"/>
            <a:ext cx="12192000" cy="34622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1CF2B1B3-B191-6749-3770-3BCF4B19B636}"/>
              </a:ext>
            </a:extLst>
          </p:cNvPr>
          <p:cNvSpPr/>
          <p:nvPr/>
        </p:nvSpPr>
        <p:spPr>
          <a:xfrm>
            <a:off x="9162793" y="-1"/>
            <a:ext cx="2478345" cy="3462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 </a:t>
            </a:r>
          </a:p>
        </p:txBody>
      </p:sp>
      <p:sp>
        <p:nvSpPr>
          <p:cNvPr id="11" name="Textfeld 10">
            <a:extLst>
              <a:ext uri="{FF2B5EF4-FFF2-40B4-BE49-F238E27FC236}">
                <a16:creationId xmlns:a16="http://schemas.microsoft.com/office/drawing/2014/main" id="{241F8C1D-4CC6-EFE0-05B9-965F02C61BDD}"/>
              </a:ext>
            </a:extLst>
          </p:cNvPr>
          <p:cNvSpPr txBox="1"/>
          <p:nvPr/>
        </p:nvSpPr>
        <p:spPr>
          <a:xfrm>
            <a:off x="570514" y="-9525"/>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BASICS</a:t>
            </a:r>
          </a:p>
        </p:txBody>
      </p:sp>
      <p:sp>
        <p:nvSpPr>
          <p:cNvPr id="16" name="Textfeld 15">
            <a:extLst>
              <a:ext uri="{FF2B5EF4-FFF2-40B4-BE49-F238E27FC236}">
                <a16:creationId xmlns:a16="http://schemas.microsoft.com/office/drawing/2014/main" id="{DDE06DCB-65FA-3A0E-03A9-2F6CB547B02A}"/>
              </a:ext>
            </a:extLst>
          </p:cNvPr>
          <p:cNvSpPr txBox="1"/>
          <p:nvPr/>
        </p:nvSpPr>
        <p:spPr>
          <a:xfrm>
            <a:off x="9162793" y="-6574"/>
            <a:ext cx="2493814"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EXAMPLE</a:t>
            </a:r>
          </a:p>
        </p:txBody>
      </p:sp>
      <p:sp>
        <p:nvSpPr>
          <p:cNvPr id="17" name="Textfeld 16">
            <a:extLst>
              <a:ext uri="{FF2B5EF4-FFF2-40B4-BE49-F238E27FC236}">
                <a16:creationId xmlns:a16="http://schemas.microsoft.com/office/drawing/2014/main" id="{7A40D013-3032-8440-8F8B-9AA5F47C4E36}"/>
              </a:ext>
            </a:extLst>
          </p:cNvPr>
          <p:cNvSpPr txBox="1"/>
          <p:nvPr/>
        </p:nvSpPr>
        <p:spPr>
          <a:xfrm>
            <a:off x="4918237" y="-4982"/>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DETAILS</a:t>
            </a:r>
          </a:p>
        </p:txBody>
      </p:sp>
      <p:sp>
        <p:nvSpPr>
          <p:cNvPr id="4" name="Fußzeilenplatzhalter 6">
            <a:extLst>
              <a:ext uri="{FF2B5EF4-FFF2-40B4-BE49-F238E27FC236}">
                <a16:creationId xmlns:a16="http://schemas.microsoft.com/office/drawing/2014/main" id="{6E417A61-B271-4BF3-BCF4-152951C034FC}"/>
              </a:ext>
            </a:extLst>
          </p:cNvPr>
          <p:cNvSpPr>
            <a:spLocks noGrp="1"/>
          </p:cNvSpPr>
          <p:nvPr>
            <p:ph type="ftr" sz="quarter" idx="11"/>
          </p:nvPr>
        </p:nvSpPr>
        <p:spPr>
          <a:xfrm>
            <a:off x="4038600" y="6356350"/>
            <a:ext cx="4114800" cy="365125"/>
          </a:xfrm>
        </p:spPr>
        <p:txBody>
          <a:bodyPr/>
          <a:lstStyle/>
          <a:p>
            <a:r>
              <a:rPr lang="en-US" dirty="0"/>
              <a:t>Digital Organizations | Damiano Rousselet</a:t>
            </a:r>
          </a:p>
        </p:txBody>
      </p:sp>
      <p:sp>
        <p:nvSpPr>
          <p:cNvPr id="6" name="Datumsplatzhalter 4">
            <a:extLst>
              <a:ext uri="{FF2B5EF4-FFF2-40B4-BE49-F238E27FC236}">
                <a16:creationId xmlns:a16="http://schemas.microsoft.com/office/drawing/2014/main" id="{0D451D8D-6C31-0D68-C1F4-2F757561CA94}"/>
              </a:ext>
            </a:extLst>
          </p:cNvPr>
          <p:cNvSpPr>
            <a:spLocks noGrp="1"/>
          </p:cNvSpPr>
          <p:nvPr>
            <p:ph type="dt" sz="half" idx="2"/>
          </p:nvPr>
        </p:nvSpPr>
        <p:spPr>
          <a:xfrm>
            <a:off x="2311804" y="6354762"/>
            <a:ext cx="939338" cy="365125"/>
          </a:xfrm>
        </p:spPr>
        <p:txBody>
          <a:bodyPr/>
          <a:lstStyle/>
          <a:p>
            <a:r>
              <a:rPr lang="de-AT" dirty="0"/>
              <a:t>24.06.23</a:t>
            </a:r>
            <a:endParaRPr lang="de-DE" dirty="0"/>
          </a:p>
        </p:txBody>
      </p:sp>
      <p:sp>
        <p:nvSpPr>
          <p:cNvPr id="7" name="TextBox 6">
            <a:extLst>
              <a:ext uri="{FF2B5EF4-FFF2-40B4-BE49-F238E27FC236}">
                <a16:creationId xmlns:a16="http://schemas.microsoft.com/office/drawing/2014/main" id="{B1E42DD2-FE9F-6990-0EC8-4D74105498FA}"/>
              </a:ext>
            </a:extLst>
          </p:cNvPr>
          <p:cNvSpPr txBox="1"/>
          <p:nvPr/>
        </p:nvSpPr>
        <p:spPr>
          <a:xfrm>
            <a:off x="203140" y="1665288"/>
            <a:ext cx="7950259" cy="2308324"/>
          </a:xfrm>
          <a:prstGeom prst="rect">
            <a:avLst/>
          </a:prstGeom>
          <a:noFill/>
        </p:spPr>
        <p:txBody>
          <a:bodyPr wrap="square">
            <a:spAutoFit/>
          </a:bodyPr>
          <a:lstStyle/>
          <a:p>
            <a:r>
              <a:rPr lang="en-GB" b="0" i="0" dirty="0">
                <a:effectLst/>
                <a:latin typeface="+mj-lt"/>
              </a:rPr>
              <a:t>Learning:</a:t>
            </a:r>
          </a:p>
          <a:p>
            <a:endParaRPr lang="en-GB" b="0" i="0" dirty="0">
              <a:effectLst/>
              <a:latin typeface="+mj-lt"/>
            </a:endParaRPr>
          </a:p>
          <a:p>
            <a:pPr marL="285750" indent="-285750">
              <a:buFont typeface="Arial" panose="020B0604020202020204" pitchFamily="34" charset="0"/>
              <a:buChar char="•"/>
            </a:pPr>
            <a:r>
              <a:rPr lang="en-GB" b="0" i="0" dirty="0">
                <a:effectLst/>
                <a:latin typeface="+mj-lt"/>
              </a:rPr>
              <a:t>Learning policy gradients for Pong with a 2-layer neural network</a:t>
            </a:r>
          </a:p>
          <a:p>
            <a:pPr marL="285750" indent="-285750">
              <a:buFont typeface="Arial" panose="020B0604020202020204" pitchFamily="34" charset="0"/>
              <a:buChar char="•"/>
            </a:pPr>
            <a:r>
              <a:rPr lang="en-GB" b="0" i="0" dirty="0">
                <a:effectLst/>
                <a:latin typeface="+mj-lt"/>
              </a:rPr>
              <a:t>Used OpenAI Gym's ATARI 2600 Pong environment and Python script</a:t>
            </a:r>
          </a:p>
          <a:p>
            <a:pPr marL="285750" indent="-285750">
              <a:buFont typeface="Arial" panose="020B0604020202020204" pitchFamily="34" charset="0"/>
              <a:buChar char="•"/>
            </a:pPr>
            <a:r>
              <a:rPr lang="en-GB" b="0" i="0" dirty="0">
                <a:effectLst/>
                <a:latin typeface="+mj-lt"/>
              </a:rPr>
              <a:t>Trained on batches of 10 episodes with </a:t>
            </a:r>
            <a:r>
              <a:rPr lang="en-GB" b="0" i="0" dirty="0" err="1">
                <a:effectLst/>
                <a:latin typeface="+mj-lt"/>
              </a:rPr>
              <a:t>RMSProp</a:t>
            </a:r>
            <a:r>
              <a:rPr lang="en-GB" b="0" i="0" dirty="0">
                <a:effectLst/>
                <a:latin typeface="+mj-lt"/>
              </a:rPr>
              <a:t> optimizer</a:t>
            </a:r>
          </a:p>
          <a:p>
            <a:pPr marL="285750" indent="-285750">
              <a:buFont typeface="Arial" panose="020B0604020202020204" pitchFamily="34" charset="0"/>
              <a:buChar char="•"/>
            </a:pPr>
            <a:r>
              <a:rPr lang="en-GB" b="0" i="0" dirty="0">
                <a:effectLst/>
                <a:latin typeface="+mj-lt"/>
              </a:rPr>
              <a:t>Achieved a policy that is slightly better than the AI player after 3 nights</a:t>
            </a:r>
          </a:p>
          <a:p>
            <a:pPr marL="285750" indent="-285750">
              <a:buFont typeface="Arial" panose="020B0604020202020204" pitchFamily="34" charset="0"/>
              <a:buChar char="•"/>
            </a:pPr>
            <a:r>
              <a:rPr lang="en-GB" b="0" i="0" dirty="0">
                <a:effectLst/>
                <a:latin typeface="+mj-lt"/>
              </a:rPr>
              <a:t>Played about 200,000 games and made ~800 updates</a:t>
            </a:r>
          </a:p>
          <a:p>
            <a:pPr marL="285750" indent="-285750">
              <a:buFont typeface="Arial" panose="020B0604020202020204" pitchFamily="34" charset="0"/>
              <a:buChar char="•"/>
            </a:pPr>
            <a:r>
              <a:rPr lang="en-GB" b="0" i="0" dirty="0">
                <a:effectLst/>
                <a:latin typeface="+mj-lt"/>
              </a:rPr>
              <a:t>Could improve performance with </a:t>
            </a:r>
            <a:r>
              <a:rPr lang="en-GB" b="0" i="0" dirty="0" err="1">
                <a:effectLst/>
                <a:latin typeface="+mj-lt"/>
              </a:rPr>
              <a:t>ConvNets</a:t>
            </a:r>
            <a:r>
              <a:rPr lang="en-GB" b="0" i="0" dirty="0">
                <a:effectLst/>
                <a:latin typeface="+mj-lt"/>
              </a:rPr>
              <a:t>, GPU and hyperparameter tuning</a:t>
            </a:r>
            <a:endParaRPr lang="en-GB" dirty="0">
              <a:latin typeface="+mj-lt"/>
            </a:endParaRPr>
          </a:p>
        </p:txBody>
      </p:sp>
    </p:spTree>
    <p:extLst>
      <p:ext uri="{BB962C8B-B14F-4D97-AF65-F5344CB8AC3E}">
        <p14:creationId xmlns:p14="http://schemas.microsoft.com/office/powerpoint/2010/main" val="1111288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1277E713-02A1-164B-F04C-3B5D76958EED}"/>
              </a:ext>
            </a:extLst>
          </p:cNvPr>
          <p:cNvSpPr>
            <a:spLocks noGrp="1"/>
          </p:cNvSpPr>
          <p:nvPr>
            <p:ph type="sldNum" sz="quarter" idx="12"/>
          </p:nvPr>
        </p:nvSpPr>
        <p:spPr/>
        <p:txBody>
          <a:bodyPr/>
          <a:lstStyle/>
          <a:p>
            <a:fld id="{48F63A3B-78C7-47BE-AE5E-E10140E04643}" type="slidenum">
              <a:rPr lang="en-US" smtClean="0"/>
              <a:t>14</a:t>
            </a:fld>
            <a:endParaRPr lang="en-US"/>
          </a:p>
        </p:txBody>
      </p:sp>
      <p:sp>
        <p:nvSpPr>
          <p:cNvPr id="12" name="Rechteck 11">
            <a:extLst>
              <a:ext uri="{FF2B5EF4-FFF2-40B4-BE49-F238E27FC236}">
                <a16:creationId xmlns:a16="http://schemas.microsoft.com/office/drawing/2014/main" id="{2FB3878F-A41A-4B94-3765-8B4B1942D34F}"/>
              </a:ext>
            </a:extLst>
          </p:cNvPr>
          <p:cNvSpPr/>
          <p:nvPr/>
        </p:nvSpPr>
        <p:spPr>
          <a:xfrm>
            <a:off x="742950" y="1171575"/>
            <a:ext cx="1893094" cy="192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itle 1">
            <a:extLst>
              <a:ext uri="{FF2B5EF4-FFF2-40B4-BE49-F238E27FC236}">
                <a16:creationId xmlns:a16="http://schemas.microsoft.com/office/drawing/2014/main" id="{D7D4151C-4773-AAE2-BD42-F8F4F23937DC}"/>
              </a:ext>
            </a:extLst>
          </p:cNvPr>
          <p:cNvSpPr txBox="1">
            <a:spLocks/>
          </p:cNvSpPr>
          <p:nvPr/>
        </p:nvSpPr>
        <p:spPr>
          <a:xfrm>
            <a:off x="550863" y="565446"/>
            <a:ext cx="11090275" cy="10998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badi" panose="020B0604020104020204" pitchFamily="34" charset="0"/>
                <a:cs typeface="Calibri" panose="020F0502020204030204" pitchFamily="34" charset="0"/>
              </a:rPr>
              <a:t>PONG FROM PIXELS</a:t>
            </a:r>
          </a:p>
        </p:txBody>
      </p:sp>
      <p:cxnSp>
        <p:nvCxnSpPr>
          <p:cNvPr id="14" name="Gerade Verbindung 6">
            <a:extLst>
              <a:ext uri="{FF2B5EF4-FFF2-40B4-BE49-F238E27FC236}">
                <a16:creationId xmlns:a16="http://schemas.microsoft.com/office/drawing/2014/main" id="{C9365DCE-3C9E-3D41-928E-D18B0D82EA77}"/>
              </a:ext>
            </a:extLst>
          </p:cNvPr>
          <p:cNvCxnSpPr/>
          <p:nvPr/>
        </p:nvCxnSpPr>
        <p:spPr>
          <a:xfrm>
            <a:off x="740270" y="1654181"/>
            <a:ext cx="1800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Rechteck 2">
            <a:extLst>
              <a:ext uri="{FF2B5EF4-FFF2-40B4-BE49-F238E27FC236}">
                <a16:creationId xmlns:a16="http://schemas.microsoft.com/office/drawing/2014/main" id="{FA77A576-8D4C-3943-C6E8-0543FDE786BE}"/>
              </a:ext>
            </a:extLst>
          </p:cNvPr>
          <p:cNvSpPr/>
          <p:nvPr/>
        </p:nvSpPr>
        <p:spPr>
          <a:xfrm>
            <a:off x="496" y="0"/>
            <a:ext cx="12192000" cy="34622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1CF2B1B3-B191-6749-3770-3BCF4B19B636}"/>
              </a:ext>
            </a:extLst>
          </p:cNvPr>
          <p:cNvSpPr/>
          <p:nvPr/>
        </p:nvSpPr>
        <p:spPr>
          <a:xfrm>
            <a:off x="9162793" y="-1"/>
            <a:ext cx="2478345" cy="3462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 </a:t>
            </a:r>
          </a:p>
        </p:txBody>
      </p:sp>
      <p:sp>
        <p:nvSpPr>
          <p:cNvPr id="11" name="Textfeld 10">
            <a:extLst>
              <a:ext uri="{FF2B5EF4-FFF2-40B4-BE49-F238E27FC236}">
                <a16:creationId xmlns:a16="http://schemas.microsoft.com/office/drawing/2014/main" id="{241F8C1D-4CC6-EFE0-05B9-965F02C61BDD}"/>
              </a:ext>
            </a:extLst>
          </p:cNvPr>
          <p:cNvSpPr txBox="1"/>
          <p:nvPr/>
        </p:nvSpPr>
        <p:spPr>
          <a:xfrm>
            <a:off x="570514" y="-9525"/>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BASICS</a:t>
            </a:r>
          </a:p>
        </p:txBody>
      </p:sp>
      <p:sp>
        <p:nvSpPr>
          <p:cNvPr id="16" name="Textfeld 15">
            <a:extLst>
              <a:ext uri="{FF2B5EF4-FFF2-40B4-BE49-F238E27FC236}">
                <a16:creationId xmlns:a16="http://schemas.microsoft.com/office/drawing/2014/main" id="{DDE06DCB-65FA-3A0E-03A9-2F6CB547B02A}"/>
              </a:ext>
            </a:extLst>
          </p:cNvPr>
          <p:cNvSpPr txBox="1"/>
          <p:nvPr/>
        </p:nvSpPr>
        <p:spPr>
          <a:xfrm>
            <a:off x="9162793" y="-6574"/>
            <a:ext cx="2493814"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EXAMPLE</a:t>
            </a:r>
          </a:p>
        </p:txBody>
      </p:sp>
      <p:sp>
        <p:nvSpPr>
          <p:cNvPr id="17" name="Textfeld 16">
            <a:extLst>
              <a:ext uri="{FF2B5EF4-FFF2-40B4-BE49-F238E27FC236}">
                <a16:creationId xmlns:a16="http://schemas.microsoft.com/office/drawing/2014/main" id="{7A40D013-3032-8440-8F8B-9AA5F47C4E36}"/>
              </a:ext>
            </a:extLst>
          </p:cNvPr>
          <p:cNvSpPr txBox="1"/>
          <p:nvPr/>
        </p:nvSpPr>
        <p:spPr>
          <a:xfrm>
            <a:off x="4918237" y="-4982"/>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DETAILS</a:t>
            </a:r>
          </a:p>
        </p:txBody>
      </p:sp>
      <p:sp>
        <p:nvSpPr>
          <p:cNvPr id="4" name="Fußzeilenplatzhalter 6">
            <a:extLst>
              <a:ext uri="{FF2B5EF4-FFF2-40B4-BE49-F238E27FC236}">
                <a16:creationId xmlns:a16="http://schemas.microsoft.com/office/drawing/2014/main" id="{6E417A61-B271-4BF3-BCF4-152951C034FC}"/>
              </a:ext>
            </a:extLst>
          </p:cNvPr>
          <p:cNvSpPr>
            <a:spLocks noGrp="1"/>
          </p:cNvSpPr>
          <p:nvPr>
            <p:ph type="ftr" sz="quarter" idx="11"/>
          </p:nvPr>
        </p:nvSpPr>
        <p:spPr>
          <a:xfrm>
            <a:off x="4038600" y="6356350"/>
            <a:ext cx="4114800" cy="365125"/>
          </a:xfrm>
        </p:spPr>
        <p:txBody>
          <a:bodyPr/>
          <a:lstStyle/>
          <a:p>
            <a:r>
              <a:rPr lang="en-US" dirty="0"/>
              <a:t>Digital Organizations | Damiano Rousselet</a:t>
            </a:r>
          </a:p>
        </p:txBody>
      </p:sp>
      <p:sp>
        <p:nvSpPr>
          <p:cNvPr id="6" name="Datumsplatzhalter 4">
            <a:extLst>
              <a:ext uri="{FF2B5EF4-FFF2-40B4-BE49-F238E27FC236}">
                <a16:creationId xmlns:a16="http://schemas.microsoft.com/office/drawing/2014/main" id="{0D451D8D-6C31-0D68-C1F4-2F757561CA94}"/>
              </a:ext>
            </a:extLst>
          </p:cNvPr>
          <p:cNvSpPr>
            <a:spLocks noGrp="1"/>
          </p:cNvSpPr>
          <p:nvPr>
            <p:ph type="dt" sz="half" idx="2"/>
          </p:nvPr>
        </p:nvSpPr>
        <p:spPr>
          <a:xfrm>
            <a:off x="2311804" y="6354762"/>
            <a:ext cx="939338" cy="365125"/>
          </a:xfrm>
        </p:spPr>
        <p:txBody>
          <a:bodyPr/>
          <a:lstStyle/>
          <a:p>
            <a:r>
              <a:rPr lang="de-AT" dirty="0"/>
              <a:t>24.06.23</a:t>
            </a:r>
            <a:endParaRPr lang="de-DE" dirty="0"/>
          </a:p>
        </p:txBody>
      </p:sp>
      <p:sp>
        <p:nvSpPr>
          <p:cNvPr id="2" name="TextBox 1">
            <a:extLst>
              <a:ext uri="{FF2B5EF4-FFF2-40B4-BE49-F238E27FC236}">
                <a16:creationId xmlns:a16="http://schemas.microsoft.com/office/drawing/2014/main" id="{642B2952-9006-2462-66C7-81CCED1B396B}"/>
              </a:ext>
            </a:extLst>
          </p:cNvPr>
          <p:cNvSpPr txBox="1"/>
          <p:nvPr/>
        </p:nvSpPr>
        <p:spPr>
          <a:xfrm>
            <a:off x="50478" y="1606974"/>
            <a:ext cx="9735517" cy="2031325"/>
          </a:xfrm>
          <a:prstGeom prst="rect">
            <a:avLst/>
          </a:prstGeom>
          <a:noFill/>
        </p:spPr>
        <p:txBody>
          <a:bodyPr wrap="square">
            <a:spAutoFit/>
          </a:bodyPr>
          <a:lstStyle/>
          <a:p>
            <a:r>
              <a:rPr lang="en-GB" dirty="0"/>
              <a:t>Learned weights:</a:t>
            </a:r>
          </a:p>
          <a:p>
            <a:pPr marL="285750" indent="-285750">
              <a:buFont typeface="Arial" panose="020B0604020202020204" pitchFamily="34" charset="0"/>
              <a:buChar char="•"/>
            </a:pPr>
            <a:r>
              <a:rPr lang="en-GB" dirty="0"/>
              <a:t>Way to visualize the neurons in W1</a:t>
            </a:r>
          </a:p>
          <a:p>
            <a:pPr marL="285750" indent="-285750">
              <a:buFont typeface="Arial" panose="020B0604020202020204" pitchFamily="34" charset="0"/>
              <a:buChar char="•"/>
            </a:pPr>
            <a:r>
              <a:rPr lang="en-GB" dirty="0"/>
              <a:t>Each row of W1 is an 80x80 difference image (current - last frame)</a:t>
            </a:r>
          </a:p>
          <a:p>
            <a:pPr marL="285750" indent="-285750">
              <a:buFont typeface="Arial" panose="020B0604020202020204" pitchFamily="34" charset="0"/>
              <a:buChar char="•"/>
            </a:pPr>
            <a:r>
              <a:rPr lang="en-GB" dirty="0"/>
              <a:t>40 neurons (out of 200) shown in a grid with white/black pixels for positive/negative weights</a:t>
            </a:r>
          </a:p>
          <a:p>
            <a:pPr marL="285750" indent="-285750">
              <a:buFont typeface="Arial" panose="020B0604020202020204" pitchFamily="34" charset="0"/>
              <a:buChar char="•"/>
            </a:pPr>
            <a:r>
              <a:rPr lang="en-GB" dirty="0"/>
              <a:t>Some neurons detect traces of bouncing ball along a line with black/white alternation</a:t>
            </a:r>
          </a:p>
          <a:p>
            <a:pPr marL="285750" indent="-285750">
              <a:buFont typeface="Arial" panose="020B0604020202020204" pitchFamily="34" charset="0"/>
              <a:buChar char="•"/>
            </a:pPr>
            <a:r>
              <a:rPr lang="en-GB" dirty="0"/>
              <a:t>Neuron activity fluctuates as a sine wave and fires at discrete positions due to </a:t>
            </a:r>
            <a:r>
              <a:rPr lang="en-GB" dirty="0" err="1"/>
              <a:t>ReLU</a:t>
            </a:r>
            <a:endParaRPr lang="en-GB" dirty="0"/>
          </a:p>
          <a:p>
            <a:pPr marL="285750" indent="-285750">
              <a:buFont typeface="Arial" panose="020B0604020202020204" pitchFamily="34" charset="0"/>
              <a:buChar char="•"/>
            </a:pPr>
            <a:r>
              <a:rPr lang="en-GB" dirty="0"/>
              <a:t>Images have some noise, possibly reduced by L2 regularization</a:t>
            </a:r>
          </a:p>
        </p:txBody>
      </p:sp>
      <p:pic>
        <p:nvPicPr>
          <p:cNvPr id="2050" name="Picture 2">
            <a:extLst>
              <a:ext uri="{FF2B5EF4-FFF2-40B4-BE49-F238E27FC236}">
                <a16:creationId xmlns:a16="http://schemas.microsoft.com/office/drawing/2014/main" id="{DA51A08F-369E-B566-AA9C-0DB779C2F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7356" y="3449548"/>
            <a:ext cx="4909251" cy="24792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817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42A86F77-01A8-A868-0A35-0A6949ED53A2}"/>
              </a:ext>
            </a:extLst>
          </p:cNvPr>
          <p:cNvSpPr txBox="1"/>
          <p:nvPr/>
        </p:nvSpPr>
        <p:spPr>
          <a:xfrm>
            <a:off x="1009648" y="2049231"/>
            <a:ext cx="11090275" cy="2759538"/>
          </a:xfrm>
          <a:prstGeom prst="rect">
            <a:avLst/>
          </a:prstGeom>
          <a:noFill/>
        </p:spPr>
        <p:txBody>
          <a:bodyPr wrap="square">
            <a:spAutoFit/>
          </a:bodyPr>
          <a:lstStyle/>
          <a:p>
            <a:pPr>
              <a:lnSpc>
                <a:spcPct val="114000"/>
              </a:lnSpc>
            </a:pPr>
            <a:r>
              <a:rPr lang="de-DE" sz="13800" b="1" i="0">
                <a:effectLst/>
                <a:latin typeface="Abadi" panose="020B0604020104020204" pitchFamily="34" charset="0"/>
              </a:rPr>
              <a:t>THANK YOU!</a:t>
            </a:r>
            <a:endParaRPr lang="de-DE" sz="13800" b="1">
              <a:latin typeface="Abadi" panose="020B0604020104020204" pitchFamily="34" charset="0"/>
              <a:cs typeface="Calibri" panose="020F0502020204030204" pitchFamily="34" charset="0"/>
            </a:endParaRPr>
          </a:p>
          <a:p>
            <a:endParaRPr lang="en-GB" sz="1600" b="0" i="0">
              <a:solidFill>
                <a:srgbClr val="222222"/>
              </a:solidFill>
              <a:effectLst/>
              <a:latin typeface="Abadi" panose="020B0604020104020204" pitchFamily="34" charset="0"/>
            </a:endParaRPr>
          </a:p>
        </p:txBody>
      </p:sp>
      <p:sp>
        <p:nvSpPr>
          <p:cNvPr id="15" name="Rechteck 14">
            <a:extLst>
              <a:ext uri="{FF2B5EF4-FFF2-40B4-BE49-F238E27FC236}">
                <a16:creationId xmlns:a16="http://schemas.microsoft.com/office/drawing/2014/main" id="{086F0640-B55C-A1D4-74CE-467D04C5984C}"/>
              </a:ext>
            </a:extLst>
          </p:cNvPr>
          <p:cNvSpPr/>
          <p:nvPr/>
        </p:nvSpPr>
        <p:spPr>
          <a:xfrm>
            <a:off x="727292" y="1031631"/>
            <a:ext cx="2063600" cy="445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Foliennummernplatzhalter 8">
            <a:extLst>
              <a:ext uri="{FF2B5EF4-FFF2-40B4-BE49-F238E27FC236}">
                <a16:creationId xmlns:a16="http://schemas.microsoft.com/office/drawing/2014/main" id="{3C83783B-0CFF-9C1E-23A2-E9C52561BCD3}"/>
              </a:ext>
            </a:extLst>
          </p:cNvPr>
          <p:cNvSpPr>
            <a:spLocks noGrp="1"/>
          </p:cNvSpPr>
          <p:nvPr>
            <p:ph type="sldNum" sz="quarter" idx="12"/>
          </p:nvPr>
        </p:nvSpPr>
        <p:spPr/>
        <p:txBody>
          <a:bodyPr/>
          <a:lstStyle/>
          <a:p>
            <a:fld id="{48F63A3B-78C7-47BE-AE5E-E10140E04643}" type="slidenum">
              <a:rPr lang="en-US" smtClean="0"/>
              <a:t>15</a:t>
            </a:fld>
            <a:endParaRPr lang="en-US"/>
          </a:p>
        </p:txBody>
      </p:sp>
      <p:sp>
        <p:nvSpPr>
          <p:cNvPr id="2" name="Rechteck 1">
            <a:extLst>
              <a:ext uri="{FF2B5EF4-FFF2-40B4-BE49-F238E27FC236}">
                <a16:creationId xmlns:a16="http://schemas.microsoft.com/office/drawing/2014/main" id="{9FC328AC-D832-AA6E-9328-41594D513177}"/>
              </a:ext>
            </a:extLst>
          </p:cNvPr>
          <p:cNvSpPr/>
          <p:nvPr/>
        </p:nvSpPr>
        <p:spPr>
          <a:xfrm>
            <a:off x="496" y="0"/>
            <a:ext cx="12192000" cy="34622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2FB2D25D-CFB2-428A-3C8C-0AE69D8BBCCA}"/>
              </a:ext>
            </a:extLst>
          </p:cNvPr>
          <p:cNvSpPr/>
          <p:nvPr/>
        </p:nvSpPr>
        <p:spPr>
          <a:xfrm>
            <a:off x="9162793" y="-1"/>
            <a:ext cx="2478345" cy="3462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 </a:t>
            </a:r>
          </a:p>
        </p:txBody>
      </p:sp>
      <p:sp>
        <p:nvSpPr>
          <p:cNvPr id="4" name="Textfeld 3">
            <a:extLst>
              <a:ext uri="{FF2B5EF4-FFF2-40B4-BE49-F238E27FC236}">
                <a16:creationId xmlns:a16="http://schemas.microsoft.com/office/drawing/2014/main" id="{FFCC3EF3-C318-35B2-AAA9-A4F5B896CA4D}"/>
              </a:ext>
            </a:extLst>
          </p:cNvPr>
          <p:cNvSpPr txBox="1"/>
          <p:nvPr/>
        </p:nvSpPr>
        <p:spPr>
          <a:xfrm>
            <a:off x="570514" y="-9525"/>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BASICS</a:t>
            </a:r>
          </a:p>
        </p:txBody>
      </p:sp>
      <p:sp>
        <p:nvSpPr>
          <p:cNvPr id="5" name="Textfeld 4">
            <a:extLst>
              <a:ext uri="{FF2B5EF4-FFF2-40B4-BE49-F238E27FC236}">
                <a16:creationId xmlns:a16="http://schemas.microsoft.com/office/drawing/2014/main" id="{1F17E5CB-41CC-24D0-DF4F-A4E4EF393F21}"/>
              </a:ext>
            </a:extLst>
          </p:cNvPr>
          <p:cNvSpPr txBox="1"/>
          <p:nvPr/>
        </p:nvSpPr>
        <p:spPr>
          <a:xfrm>
            <a:off x="9162793" y="-6574"/>
            <a:ext cx="2493814"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EXAMPLE</a:t>
            </a:r>
          </a:p>
        </p:txBody>
      </p:sp>
      <p:sp>
        <p:nvSpPr>
          <p:cNvPr id="16" name="Textfeld 15">
            <a:extLst>
              <a:ext uri="{FF2B5EF4-FFF2-40B4-BE49-F238E27FC236}">
                <a16:creationId xmlns:a16="http://schemas.microsoft.com/office/drawing/2014/main" id="{C82F96B5-B92B-FAD3-0495-E1B5CD6A3401}"/>
              </a:ext>
            </a:extLst>
          </p:cNvPr>
          <p:cNvSpPr txBox="1"/>
          <p:nvPr/>
        </p:nvSpPr>
        <p:spPr>
          <a:xfrm>
            <a:off x="4918237" y="-4982"/>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DETAILS</a:t>
            </a:r>
          </a:p>
        </p:txBody>
      </p:sp>
      <p:sp>
        <p:nvSpPr>
          <p:cNvPr id="10" name="Fußzeilenplatzhalter 6">
            <a:extLst>
              <a:ext uri="{FF2B5EF4-FFF2-40B4-BE49-F238E27FC236}">
                <a16:creationId xmlns:a16="http://schemas.microsoft.com/office/drawing/2014/main" id="{69FF5DB0-0A67-B1CE-04D3-99D238D40505}"/>
              </a:ext>
            </a:extLst>
          </p:cNvPr>
          <p:cNvSpPr>
            <a:spLocks noGrp="1"/>
          </p:cNvSpPr>
          <p:nvPr>
            <p:ph type="ftr" sz="quarter" idx="11"/>
          </p:nvPr>
        </p:nvSpPr>
        <p:spPr>
          <a:xfrm>
            <a:off x="4038600" y="6356350"/>
            <a:ext cx="4114800" cy="365125"/>
          </a:xfrm>
        </p:spPr>
        <p:txBody>
          <a:bodyPr/>
          <a:lstStyle/>
          <a:p>
            <a:r>
              <a:rPr lang="en-US" dirty="0"/>
              <a:t>Digital Organizations | Damiano Rousselet</a:t>
            </a:r>
          </a:p>
        </p:txBody>
      </p:sp>
      <p:sp>
        <p:nvSpPr>
          <p:cNvPr id="11" name="Datumsplatzhalter 4">
            <a:extLst>
              <a:ext uri="{FF2B5EF4-FFF2-40B4-BE49-F238E27FC236}">
                <a16:creationId xmlns:a16="http://schemas.microsoft.com/office/drawing/2014/main" id="{20DE3A60-984E-213C-7428-8983276166D5}"/>
              </a:ext>
            </a:extLst>
          </p:cNvPr>
          <p:cNvSpPr>
            <a:spLocks noGrp="1"/>
          </p:cNvSpPr>
          <p:nvPr>
            <p:ph type="dt" sz="half" idx="2"/>
          </p:nvPr>
        </p:nvSpPr>
        <p:spPr>
          <a:xfrm>
            <a:off x="2311804" y="6354762"/>
            <a:ext cx="939338" cy="365125"/>
          </a:xfrm>
        </p:spPr>
        <p:txBody>
          <a:bodyPr/>
          <a:lstStyle/>
          <a:p>
            <a:r>
              <a:rPr lang="de-AT" dirty="0"/>
              <a:t>24.06.23</a:t>
            </a:r>
            <a:endParaRPr lang="de-DE" dirty="0"/>
          </a:p>
        </p:txBody>
      </p:sp>
    </p:spTree>
    <p:extLst>
      <p:ext uri="{BB962C8B-B14F-4D97-AF65-F5344CB8AC3E}">
        <p14:creationId xmlns:p14="http://schemas.microsoft.com/office/powerpoint/2010/main" val="187561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42A86F77-01A8-A868-0A35-0A6949ED53A2}"/>
              </a:ext>
            </a:extLst>
          </p:cNvPr>
          <p:cNvSpPr txBox="1"/>
          <p:nvPr/>
        </p:nvSpPr>
        <p:spPr>
          <a:xfrm>
            <a:off x="570515" y="569966"/>
            <a:ext cx="1741290" cy="461665"/>
          </a:xfrm>
          <a:prstGeom prst="rect">
            <a:avLst/>
          </a:prstGeom>
          <a:noFill/>
        </p:spPr>
        <p:txBody>
          <a:bodyPr wrap="square">
            <a:spAutoFit/>
          </a:bodyPr>
          <a:lstStyle/>
          <a:p>
            <a:r>
              <a:rPr lang="de-DE" sz="2400" b="0" i="0" dirty="0">
                <a:solidFill>
                  <a:srgbClr val="222222"/>
                </a:solidFill>
                <a:effectLst/>
                <a:latin typeface="Abadi" panose="020B0604020104020204" pitchFamily="34" charset="0"/>
              </a:rPr>
              <a:t>References:</a:t>
            </a:r>
            <a:endParaRPr lang="en-GB" sz="2400" b="0" i="0" dirty="0">
              <a:solidFill>
                <a:srgbClr val="222222"/>
              </a:solidFill>
              <a:effectLst/>
              <a:latin typeface="Abadi" panose="020B0604020104020204" pitchFamily="34" charset="0"/>
            </a:endParaRPr>
          </a:p>
        </p:txBody>
      </p:sp>
      <p:sp>
        <p:nvSpPr>
          <p:cNvPr id="15" name="Rechteck 14">
            <a:extLst>
              <a:ext uri="{FF2B5EF4-FFF2-40B4-BE49-F238E27FC236}">
                <a16:creationId xmlns:a16="http://schemas.microsoft.com/office/drawing/2014/main" id="{086F0640-B55C-A1D4-74CE-467D04C5984C}"/>
              </a:ext>
            </a:extLst>
          </p:cNvPr>
          <p:cNvSpPr/>
          <p:nvPr/>
        </p:nvSpPr>
        <p:spPr>
          <a:xfrm>
            <a:off x="570513" y="1047820"/>
            <a:ext cx="11207830" cy="8245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hlinkClick r:id="rId2"/>
              </a:rPr>
              <a:t>- Deep Reinforcement Learning: Pong from Pixels (karpathy.github.io)</a:t>
            </a:r>
            <a:endParaRPr lang="en-GB" dirty="0">
              <a:solidFill>
                <a:schemeClr val="tx1"/>
              </a:solidFill>
            </a:endParaRPr>
          </a:p>
          <a:p>
            <a:r>
              <a:rPr lang="de-DE" dirty="0">
                <a:solidFill>
                  <a:schemeClr val="tx1"/>
                </a:solidFill>
                <a:hlinkClick r:id="rId3"/>
              </a:rPr>
              <a:t>- https://gist.github.com/karpathy/a4166c7fe253700972fcbc77e4ea32c5</a:t>
            </a:r>
            <a:endParaRPr lang="de-DE" dirty="0">
              <a:solidFill>
                <a:schemeClr val="tx1"/>
              </a:solidFill>
            </a:endParaRPr>
          </a:p>
          <a:p>
            <a:r>
              <a:rPr lang="de-DE" dirty="0">
                <a:solidFill>
                  <a:schemeClr val="tx1"/>
                </a:solidFill>
                <a:hlinkClick r:id="rId4"/>
              </a:rPr>
              <a:t>- https://colab.research.google.com/drive/1w1EklesVqWaCOK2KyidJbauarn7kUoaV#scrollTo=G6Ka_5Vl9Orm</a:t>
            </a:r>
            <a:endParaRPr lang="de-DE" dirty="0">
              <a:solidFill>
                <a:schemeClr val="tx1"/>
              </a:solidFill>
            </a:endParaRPr>
          </a:p>
        </p:txBody>
      </p:sp>
      <p:sp>
        <p:nvSpPr>
          <p:cNvPr id="9" name="Foliennummernplatzhalter 8">
            <a:extLst>
              <a:ext uri="{FF2B5EF4-FFF2-40B4-BE49-F238E27FC236}">
                <a16:creationId xmlns:a16="http://schemas.microsoft.com/office/drawing/2014/main" id="{3C83783B-0CFF-9C1E-23A2-E9C52561BCD3}"/>
              </a:ext>
            </a:extLst>
          </p:cNvPr>
          <p:cNvSpPr>
            <a:spLocks noGrp="1"/>
          </p:cNvSpPr>
          <p:nvPr>
            <p:ph type="sldNum" sz="quarter" idx="12"/>
          </p:nvPr>
        </p:nvSpPr>
        <p:spPr/>
        <p:txBody>
          <a:bodyPr/>
          <a:lstStyle/>
          <a:p>
            <a:fld id="{48F63A3B-78C7-47BE-AE5E-E10140E04643}" type="slidenum">
              <a:rPr lang="en-US" smtClean="0"/>
              <a:t>16</a:t>
            </a:fld>
            <a:endParaRPr lang="en-US"/>
          </a:p>
        </p:txBody>
      </p:sp>
      <p:sp>
        <p:nvSpPr>
          <p:cNvPr id="2" name="Rechteck 1">
            <a:extLst>
              <a:ext uri="{FF2B5EF4-FFF2-40B4-BE49-F238E27FC236}">
                <a16:creationId xmlns:a16="http://schemas.microsoft.com/office/drawing/2014/main" id="{9FC328AC-D832-AA6E-9328-41594D513177}"/>
              </a:ext>
            </a:extLst>
          </p:cNvPr>
          <p:cNvSpPr/>
          <p:nvPr/>
        </p:nvSpPr>
        <p:spPr>
          <a:xfrm>
            <a:off x="496" y="0"/>
            <a:ext cx="12192000" cy="34622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2FB2D25D-CFB2-428A-3C8C-0AE69D8BBCCA}"/>
              </a:ext>
            </a:extLst>
          </p:cNvPr>
          <p:cNvSpPr/>
          <p:nvPr/>
        </p:nvSpPr>
        <p:spPr>
          <a:xfrm>
            <a:off x="9162793" y="-1"/>
            <a:ext cx="2478345" cy="3462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 </a:t>
            </a:r>
          </a:p>
        </p:txBody>
      </p:sp>
      <p:sp>
        <p:nvSpPr>
          <p:cNvPr id="4" name="Textfeld 3">
            <a:extLst>
              <a:ext uri="{FF2B5EF4-FFF2-40B4-BE49-F238E27FC236}">
                <a16:creationId xmlns:a16="http://schemas.microsoft.com/office/drawing/2014/main" id="{FFCC3EF3-C318-35B2-AAA9-A4F5B896CA4D}"/>
              </a:ext>
            </a:extLst>
          </p:cNvPr>
          <p:cNvSpPr txBox="1"/>
          <p:nvPr/>
        </p:nvSpPr>
        <p:spPr>
          <a:xfrm>
            <a:off x="570514" y="-9525"/>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BASICS</a:t>
            </a:r>
          </a:p>
        </p:txBody>
      </p:sp>
      <p:sp>
        <p:nvSpPr>
          <p:cNvPr id="5" name="Textfeld 4">
            <a:extLst>
              <a:ext uri="{FF2B5EF4-FFF2-40B4-BE49-F238E27FC236}">
                <a16:creationId xmlns:a16="http://schemas.microsoft.com/office/drawing/2014/main" id="{1F17E5CB-41CC-24D0-DF4F-A4E4EF393F21}"/>
              </a:ext>
            </a:extLst>
          </p:cNvPr>
          <p:cNvSpPr txBox="1"/>
          <p:nvPr/>
        </p:nvSpPr>
        <p:spPr>
          <a:xfrm>
            <a:off x="9162793" y="-6574"/>
            <a:ext cx="2493814"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EXAMPLE</a:t>
            </a:r>
          </a:p>
        </p:txBody>
      </p:sp>
      <p:sp>
        <p:nvSpPr>
          <p:cNvPr id="16" name="Textfeld 15">
            <a:extLst>
              <a:ext uri="{FF2B5EF4-FFF2-40B4-BE49-F238E27FC236}">
                <a16:creationId xmlns:a16="http://schemas.microsoft.com/office/drawing/2014/main" id="{C82F96B5-B92B-FAD3-0495-E1B5CD6A3401}"/>
              </a:ext>
            </a:extLst>
          </p:cNvPr>
          <p:cNvSpPr txBox="1"/>
          <p:nvPr/>
        </p:nvSpPr>
        <p:spPr>
          <a:xfrm>
            <a:off x="4918237" y="-4982"/>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DETAILS</a:t>
            </a:r>
          </a:p>
        </p:txBody>
      </p:sp>
      <p:sp>
        <p:nvSpPr>
          <p:cNvPr id="10" name="Fußzeilenplatzhalter 6">
            <a:extLst>
              <a:ext uri="{FF2B5EF4-FFF2-40B4-BE49-F238E27FC236}">
                <a16:creationId xmlns:a16="http://schemas.microsoft.com/office/drawing/2014/main" id="{69FF5DB0-0A67-B1CE-04D3-99D238D40505}"/>
              </a:ext>
            </a:extLst>
          </p:cNvPr>
          <p:cNvSpPr>
            <a:spLocks noGrp="1"/>
          </p:cNvSpPr>
          <p:nvPr>
            <p:ph type="ftr" sz="quarter" idx="11"/>
          </p:nvPr>
        </p:nvSpPr>
        <p:spPr>
          <a:xfrm>
            <a:off x="4038600" y="6356350"/>
            <a:ext cx="4114800" cy="365125"/>
          </a:xfrm>
        </p:spPr>
        <p:txBody>
          <a:bodyPr/>
          <a:lstStyle/>
          <a:p>
            <a:r>
              <a:rPr lang="en-US" dirty="0"/>
              <a:t>Digital Organizations | Damiano Rousselet</a:t>
            </a:r>
          </a:p>
        </p:txBody>
      </p:sp>
      <p:sp>
        <p:nvSpPr>
          <p:cNvPr id="11" name="Datumsplatzhalter 4">
            <a:extLst>
              <a:ext uri="{FF2B5EF4-FFF2-40B4-BE49-F238E27FC236}">
                <a16:creationId xmlns:a16="http://schemas.microsoft.com/office/drawing/2014/main" id="{20DE3A60-984E-213C-7428-8983276166D5}"/>
              </a:ext>
            </a:extLst>
          </p:cNvPr>
          <p:cNvSpPr>
            <a:spLocks noGrp="1"/>
          </p:cNvSpPr>
          <p:nvPr>
            <p:ph type="dt" sz="half" idx="2"/>
          </p:nvPr>
        </p:nvSpPr>
        <p:spPr>
          <a:xfrm>
            <a:off x="2311804" y="6354762"/>
            <a:ext cx="939338" cy="365125"/>
          </a:xfrm>
        </p:spPr>
        <p:txBody>
          <a:bodyPr/>
          <a:lstStyle/>
          <a:p>
            <a:r>
              <a:rPr lang="de-AT" dirty="0"/>
              <a:t>24.06.23</a:t>
            </a:r>
            <a:endParaRPr lang="de-DE" dirty="0"/>
          </a:p>
        </p:txBody>
      </p:sp>
    </p:spTree>
    <p:extLst>
      <p:ext uri="{BB962C8B-B14F-4D97-AF65-F5344CB8AC3E}">
        <p14:creationId xmlns:p14="http://schemas.microsoft.com/office/powerpoint/2010/main" val="1022166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2DC5-12C9-E567-D773-4E00C5003ABE}"/>
              </a:ext>
            </a:extLst>
          </p:cNvPr>
          <p:cNvSpPr>
            <a:spLocks noGrp="1"/>
          </p:cNvSpPr>
          <p:nvPr>
            <p:ph type="title"/>
          </p:nvPr>
        </p:nvSpPr>
        <p:spPr>
          <a:xfrm>
            <a:off x="550863" y="565446"/>
            <a:ext cx="11090275" cy="543959"/>
          </a:xfrm>
        </p:spPr>
        <p:txBody>
          <a:bodyPr>
            <a:noAutofit/>
          </a:bodyPr>
          <a:lstStyle/>
          <a:p>
            <a:r>
              <a:rPr lang="en-US" sz="3600" b="1" dirty="0">
                <a:latin typeface="Abadi" panose="020B0604020104020204" pitchFamily="34" charset="0"/>
                <a:cs typeface="Calibri" panose="020F0502020204030204" pitchFamily="34" charset="0"/>
              </a:rPr>
              <a:t>BASICS</a:t>
            </a:r>
          </a:p>
        </p:txBody>
      </p:sp>
      <p:sp>
        <p:nvSpPr>
          <p:cNvPr id="8" name="Foliennummernplatzhalter 7">
            <a:extLst>
              <a:ext uri="{FF2B5EF4-FFF2-40B4-BE49-F238E27FC236}">
                <a16:creationId xmlns:a16="http://schemas.microsoft.com/office/drawing/2014/main" id="{1277E713-02A1-164B-F04C-3B5D76958EED}"/>
              </a:ext>
            </a:extLst>
          </p:cNvPr>
          <p:cNvSpPr>
            <a:spLocks noGrp="1"/>
          </p:cNvSpPr>
          <p:nvPr>
            <p:ph type="sldNum" sz="quarter" idx="12"/>
          </p:nvPr>
        </p:nvSpPr>
        <p:spPr/>
        <p:txBody>
          <a:bodyPr/>
          <a:lstStyle/>
          <a:p>
            <a:fld id="{48F63A3B-78C7-47BE-AE5E-E10140E04643}" type="slidenum">
              <a:rPr lang="en-US" smtClean="0"/>
              <a:t>2</a:t>
            </a:fld>
            <a:endParaRPr lang="en-US"/>
          </a:p>
        </p:txBody>
      </p:sp>
      <p:sp>
        <p:nvSpPr>
          <p:cNvPr id="9" name="Rechteck 8">
            <a:extLst>
              <a:ext uri="{FF2B5EF4-FFF2-40B4-BE49-F238E27FC236}">
                <a16:creationId xmlns:a16="http://schemas.microsoft.com/office/drawing/2014/main" id="{1EF5811A-14A5-FA70-BAF4-1D6D43225320}"/>
              </a:ext>
            </a:extLst>
          </p:cNvPr>
          <p:cNvSpPr/>
          <p:nvPr/>
        </p:nvSpPr>
        <p:spPr>
          <a:xfrm>
            <a:off x="496" y="0"/>
            <a:ext cx="12192000" cy="34622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0A1DA6FE-F4D0-8C56-D7EB-F4E85D3B8B68}"/>
              </a:ext>
            </a:extLst>
          </p:cNvPr>
          <p:cNvSpPr/>
          <p:nvPr/>
        </p:nvSpPr>
        <p:spPr>
          <a:xfrm>
            <a:off x="555006" y="0"/>
            <a:ext cx="2355525" cy="3462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 </a:t>
            </a:r>
          </a:p>
        </p:txBody>
      </p:sp>
      <p:sp>
        <p:nvSpPr>
          <p:cNvPr id="11" name="Textfeld 10">
            <a:extLst>
              <a:ext uri="{FF2B5EF4-FFF2-40B4-BE49-F238E27FC236}">
                <a16:creationId xmlns:a16="http://schemas.microsoft.com/office/drawing/2014/main" id="{585BED5D-C542-F254-78C8-42436FFF8763}"/>
              </a:ext>
            </a:extLst>
          </p:cNvPr>
          <p:cNvSpPr txBox="1"/>
          <p:nvPr/>
        </p:nvSpPr>
        <p:spPr>
          <a:xfrm>
            <a:off x="570514" y="-9525"/>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BASICS</a:t>
            </a:r>
          </a:p>
        </p:txBody>
      </p:sp>
      <p:sp>
        <p:nvSpPr>
          <p:cNvPr id="4" name="TextBox 3">
            <a:extLst>
              <a:ext uri="{FF2B5EF4-FFF2-40B4-BE49-F238E27FC236}">
                <a16:creationId xmlns:a16="http://schemas.microsoft.com/office/drawing/2014/main" id="{D6BCD3A3-AE6C-19C5-854D-DDF5FB218DF1}"/>
              </a:ext>
            </a:extLst>
          </p:cNvPr>
          <p:cNvSpPr txBox="1"/>
          <p:nvPr/>
        </p:nvSpPr>
        <p:spPr>
          <a:xfrm>
            <a:off x="688553" y="1674571"/>
            <a:ext cx="10968054" cy="3937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Arial" panose="020B0604020202020204" pitchFamily="34" charset="0"/>
              </a:rPr>
              <a:t>Idea comes from natural experiences</a:t>
            </a:r>
            <a:r>
              <a:rPr lang="en-GB" sz="1800" b="1" kern="100" dirty="0">
                <a:effectLst/>
                <a:latin typeface="Calibri" panose="020F0502020204030204" pitchFamily="34" charset="0"/>
                <a:ea typeface="Calibri" panose="020F0502020204030204" pitchFamily="34" charset="0"/>
                <a:cs typeface="Arial" panose="020B0604020202020204" pitchFamily="34" charset="0"/>
              </a:rPr>
              <a:t>: learn from the environment by interacting </a:t>
            </a:r>
            <a:r>
              <a:rPr lang="en-GB" sz="1800" kern="100" dirty="0">
                <a:effectLst/>
                <a:latin typeface="Calibri" panose="020F0502020204030204" pitchFamily="34" charset="0"/>
                <a:ea typeface="Calibri" panose="020F0502020204030204" pitchFamily="34" charset="0"/>
                <a:cs typeface="Arial" panose="020B0604020202020204" pitchFamily="34" charset="0"/>
              </a:rPr>
              <a:t>with it.</a:t>
            </a: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Arial" panose="020B0604020202020204" pitchFamily="34" charset="0"/>
              </a:rPr>
              <a:t>Get </a:t>
            </a:r>
            <a:r>
              <a:rPr lang="en-GB" sz="1800" b="1" kern="100" dirty="0">
                <a:effectLst/>
                <a:latin typeface="Calibri" panose="020F0502020204030204" pitchFamily="34" charset="0"/>
                <a:ea typeface="Calibri" panose="020F0502020204030204" pitchFamily="34" charset="0"/>
                <a:cs typeface="Arial" panose="020B0604020202020204" pitchFamily="34" charset="0"/>
              </a:rPr>
              <a:t>rewards or losses </a:t>
            </a:r>
            <a:r>
              <a:rPr lang="en-GB" sz="1800" kern="100" dirty="0">
                <a:effectLst/>
                <a:latin typeface="Calibri" panose="020F0502020204030204" pitchFamily="34" charset="0"/>
                <a:ea typeface="Calibri" panose="020F0502020204030204" pitchFamily="34" charset="0"/>
                <a:cs typeface="Arial" panose="020B0604020202020204" pitchFamily="34" charset="0"/>
              </a:rPr>
              <a:t>(punishments)</a:t>
            </a: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Arial" panose="020B0604020202020204" pitchFamily="34" charset="0"/>
              </a:rPr>
              <a:t>computational approach to learning from actions</a:t>
            </a:r>
          </a:p>
          <a:p>
            <a:pPr marL="342900" lvl="0" indent="-342900">
              <a:lnSpc>
                <a:spcPct val="107000"/>
              </a:lnSpc>
              <a:spcAft>
                <a:spcPts val="800"/>
              </a:spcAft>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Arial" panose="020B0604020202020204" pitchFamily="34" charset="0"/>
              </a:rPr>
              <a:t>Formal definition</a:t>
            </a:r>
            <a:r>
              <a:rPr lang="en-GB" sz="1800" i="1" kern="100" dirty="0">
                <a:effectLst/>
                <a:latin typeface="Calibri" panose="020F0502020204030204" pitchFamily="34" charset="0"/>
                <a:ea typeface="Calibri" panose="020F0502020204030204" pitchFamily="34" charset="0"/>
                <a:cs typeface="Arial" panose="020B0604020202020204" pitchFamily="34" charset="0"/>
              </a:rPr>
              <a:t>: Reinforcement learning is a framework for solving control tasks (also called decision problems) by building agents that learn from the environment by interacting with it through trial and error and receiving rewards (positive or negative) as unique feedback.</a:t>
            </a: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Arial" panose="020B0604020202020204" pitchFamily="34" charset="0"/>
              </a:rPr>
              <a:t>Based on </a:t>
            </a:r>
            <a:r>
              <a:rPr lang="en-GB" sz="1800" b="1" i="1" kern="100" dirty="0">
                <a:effectLst/>
                <a:latin typeface="Calibri" panose="020F0502020204030204" pitchFamily="34" charset="0"/>
                <a:ea typeface="Calibri" panose="020F0502020204030204" pitchFamily="34" charset="0"/>
                <a:cs typeface="Arial" panose="020B0604020202020204" pitchFamily="34" charset="0"/>
              </a:rPr>
              <a:t>Reward hypothesis</a:t>
            </a:r>
            <a:r>
              <a:rPr lang="en-GB" sz="1800" kern="100" dirty="0">
                <a:effectLst/>
                <a:latin typeface="Calibri" panose="020F0502020204030204" pitchFamily="34" charset="0"/>
                <a:ea typeface="Calibri" panose="020F0502020204030204" pitchFamily="34" charset="0"/>
                <a:cs typeface="Arial" panose="020B0604020202020204" pitchFamily="34" charset="0"/>
              </a:rPr>
              <a:t>: </a:t>
            </a:r>
            <a:r>
              <a:rPr lang="en-GB" sz="1800" i="1" kern="100" dirty="0">
                <a:effectLst/>
                <a:latin typeface="Calibri" panose="020F0502020204030204" pitchFamily="34" charset="0"/>
                <a:ea typeface="Calibri" panose="020F0502020204030204" pitchFamily="34" charset="0"/>
                <a:cs typeface="Arial" panose="020B0604020202020204" pitchFamily="34" charset="0"/>
              </a:rPr>
              <a:t>all goals can be described as the </a:t>
            </a:r>
            <a:r>
              <a:rPr lang="en-GB" sz="1800" b="1" i="1" kern="100" dirty="0">
                <a:effectLst/>
                <a:latin typeface="Calibri" panose="020F0502020204030204" pitchFamily="34" charset="0"/>
                <a:ea typeface="Calibri" panose="020F0502020204030204" pitchFamily="34" charset="0"/>
                <a:cs typeface="Arial" panose="020B0604020202020204" pitchFamily="34" charset="0"/>
              </a:rPr>
              <a:t>maximization of the expected return</a:t>
            </a:r>
            <a:r>
              <a:rPr lang="en-GB" sz="1800" i="1" kern="100" dirty="0">
                <a:effectLst/>
                <a:latin typeface="Calibri" panose="020F0502020204030204" pitchFamily="34" charset="0"/>
                <a:ea typeface="Calibri" panose="020F0502020204030204" pitchFamily="34" charset="0"/>
                <a:cs typeface="Arial" panose="020B0604020202020204" pitchFamily="34" charset="0"/>
              </a:rPr>
              <a:t> (expected cumulative reward).</a:t>
            </a: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Arial" panose="020B0604020202020204" pitchFamily="34" charset="0"/>
              </a:rPr>
              <a:t>Learn to take actions that </a:t>
            </a:r>
            <a:r>
              <a:rPr lang="en-GB" sz="1800" b="1" kern="100" dirty="0">
                <a:effectLst/>
                <a:latin typeface="Calibri" panose="020F0502020204030204" pitchFamily="34" charset="0"/>
                <a:ea typeface="Calibri" panose="020F0502020204030204" pitchFamily="34" charset="0"/>
                <a:cs typeface="Arial" panose="020B0604020202020204" pitchFamily="34" charset="0"/>
              </a:rPr>
              <a:t>maximize the expected cumulative reward.</a:t>
            </a: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sz="1800" b="0" kern="100" dirty="0">
                <a:effectLst/>
                <a:latin typeface="Calibri" panose="020F0502020204030204" pitchFamily="34" charset="0"/>
                <a:ea typeface="Calibri" panose="020F0502020204030204" pitchFamily="34" charset="0"/>
                <a:cs typeface="Arial" panose="020B0604020202020204" pitchFamily="34" charset="0"/>
              </a:rPr>
              <a:t>RL process also called “Markov Decision Process”</a:t>
            </a: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3" name="Textfeld 2">
            <a:extLst>
              <a:ext uri="{FF2B5EF4-FFF2-40B4-BE49-F238E27FC236}">
                <a16:creationId xmlns:a16="http://schemas.microsoft.com/office/drawing/2014/main" id="{53C41F41-B722-D998-B5C0-0C0FEBD7B671}"/>
              </a:ext>
            </a:extLst>
          </p:cNvPr>
          <p:cNvSpPr txBox="1"/>
          <p:nvPr/>
        </p:nvSpPr>
        <p:spPr>
          <a:xfrm>
            <a:off x="4918237" y="-4982"/>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DETAILS</a:t>
            </a:r>
          </a:p>
        </p:txBody>
      </p:sp>
      <p:sp>
        <p:nvSpPr>
          <p:cNvPr id="6" name="Textfeld 5">
            <a:extLst>
              <a:ext uri="{FF2B5EF4-FFF2-40B4-BE49-F238E27FC236}">
                <a16:creationId xmlns:a16="http://schemas.microsoft.com/office/drawing/2014/main" id="{881BB1AE-8775-AFAC-8AD9-F5B75597CCCC}"/>
              </a:ext>
            </a:extLst>
          </p:cNvPr>
          <p:cNvSpPr txBox="1"/>
          <p:nvPr/>
        </p:nvSpPr>
        <p:spPr>
          <a:xfrm>
            <a:off x="9162793" y="-6574"/>
            <a:ext cx="2493814"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EXAMPLE</a:t>
            </a:r>
          </a:p>
        </p:txBody>
      </p:sp>
      <mc:AlternateContent xmlns:mc="http://schemas.openxmlformats.org/markup-compatibility/2006">
        <mc:Choice xmlns:am3d="http://schemas.microsoft.com/office/drawing/2017/model3d" Requires="am3d">
          <p:graphicFrame>
            <p:nvGraphicFramePr>
              <p:cNvPr id="12" name="3D Model 11" descr="Circular Labyrinth">
                <a:extLst>
                  <a:ext uri="{FF2B5EF4-FFF2-40B4-BE49-F238E27FC236}">
                    <a16:creationId xmlns:a16="http://schemas.microsoft.com/office/drawing/2014/main" id="{E14F283C-473B-1B1A-1651-138606847A93}"/>
                  </a:ext>
                </a:extLst>
              </p:cNvPr>
              <p:cNvGraphicFramePr>
                <a:graphicFrameLocks noChangeAspect="1"/>
              </p:cNvGraphicFramePr>
              <p:nvPr>
                <p:extLst>
                  <p:ext uri="{D42A27DB-BD31-4B8C-83A1-F6EECF244321}">
                    <p14:modId xmlns:p14="http://schemas.microsoft.com/office/powerpoint/2010/main" val="320079481"/>
                  </p:ext>
                </p:extLst>
              </p:nvPr>
            </p:nvGraphicFramePr>
            <p:xfrm>
              <a:off x="9560984" y="3643122"/>
              <a:ext cx="2377892" cy="2445831"/>
            </p:xfrm>
            <a:graphic>
              <a:graphicData uri="http://schemas.microsoft.com/office/drawing/2017/model3d">
                <am3d:model3d r:embed="rId3">
                  <am3d:spPr>
                    <a:xfrm>
                      <a:off x="0" y="0"/>
                      <a:ext cx="2377892" cy="2445831"/>
                    </a:xfrm>
                    <a:prstGeom prst="rect">
                      <a:avLst/>
                    </a:prstGeom>
                  </am3d:spPr>
                  <am3d:camera>
                    <am3d:pos x="0" y="0" z="66511440"/>
                    <am3d:up dx="0" dy="36000000" dz="0"/>
                    <am3d:lookAt x="0" y="0" z="0"/>
                    <am3d:perspective fov="2700000"/>
                  </am3d:camera>
                  <am3d:trans>
                    <am3d:meterPerModelUnit n="430133" d="1000000"/>
                    <am3d:preTrans dx="216330" dy="-6927" dz="-295639"/>
                    <am3d:scale>
                      <am3d:sx n="1000000" d="1000000"/>
                      <am3d:sy n="1000000" d="1000000"/>
                      <am3d:sz n="1000000" d="1000000"/>
                    </am3d:scale>
                    <am3d:rot ax="-1687594" ay="-1546790" az="785267"/>
                    <am3d:postTrans dx="0" dy="0" dz="0"/>
                  </am3d:trans>
                  <am3d:raster rName="Office3DRenderer" rVer="16.0.8326">
                    <am3d:blip r:embed="rId4"/>
                  </am3d:raster>
                  <am3d:objViewport viewportSz="34649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Circular Labyrinth">
                <a:extLst>
                  <a:ext uri="{FF2B5EF4-FFF2-40B4-BE49-F238E27FC236}">
                    <a16:creationId xmlns:a16="http://schemas.microsoft.com/office/drawing/2014/main" id="{E14F283C-473B-1B1A-1651-138606847A93}"/>
                  </a:ext>
                </a:extLst>
              </p:cNvPr>
              <p:cNvPicPr>
                <a:picLocks noGrp="1" noRot="1" noChangeAspect="1" noMove="1" noResize="1" noEditPoints="1" noAdjustHandles="1" noChangeArrowheads="1" noChangeShapeType="1" noCrop="1"/>
              </p:cNvPicPr>
              <p:nvPr/>
            </p:nvPicPr>
            <p:blipFill>
              <a:blip r:embed="rId4"/>
              <a:stretch>
                <a:fillRect/>
              </a:stretch>
            </p:blipFill>
            <p:spPr>
              <a:xfrm>
                <a:off x="9560984" y="3643122"/>
                <a:ext cx="2377892" cy="2445831"/>
              </a:xfrm>
              <a:prstGeom prst="rect">
                <a:avLst/>
              </a:prstGeom>
            </p:spPr>
          </p:pic>
        </mc:Fallback>
      </mc:AlternateContent>
      <p:sp>
        <p:nvSpPr>
          <p:cNvPr id="13" name="Datumsplatzhalter 4">
            <a:extLst>
              <a:ext uri="{FF2B5EF4-FFF2-40B4-BE49-F238E27FC236}">
                <a16:creationId xmlns:a16="http://schemas.microsoft.com/office/drawing/2014/main" id="{93FE6DEC-BC26-26D2-BC03-F964A44B0B02}"/>
              </a:ext>
            </a:extLst>
          </p:cNvPr>
          <p:cNvSpPr>
            <a:spLocks noGrp="1"/>
          </p:cNvSpPr>
          <p:nvPr>
            <p:ph type="dt" sz="half" idx="2"/>
          </p:nvPr>
        </p:nvSpPr>
        <p:spPr>
          <a:xfrm>
            <a:off x="2311804" y="6354762"/>
            <a:ext cx="939338" cy="365125"/>
          </a:xfrm>
        </p:spPr>
        <p:txBody>
          <a:bodyPr/>
          <a:lstStyle/>
          <a:p>
            <a:r>
              <a:rPr lang="de-AT" dirty="0"/>
              <a:t>24.06.23</a:t>
            </a:r>
            <a:endParaRPr lang="de-DE" dirty="0"/>
          </a:p>
        </p:txBody>
      </p:sp>
      <p:sp>
        <p:nvSpPr>
          <p:cNvPr id="14" name="Fußzeilenplatzhalter 6">
            <a:extLst>
              <a:ext uri="{FF2B5EF4-FFF2-40B4-BE49-F238E27FC236}">
                <a16:creationId xmlns:a16="http://schemas.microsoft.com/office/drawing/2014/main" id="{BDEC5023-410A-ECCE-448C-235DC22A6ACE}"/>
              </a:ext>
            </a:extLst>
          </p:cNvPr>
          <p:cNvSpPr>
            <a:spLocks noGrp="1"/>
          </p:cNvSpPr>
          <p:nvPr>
            <p:ph type="ftr" sz="quarter" idx="11"/>
          </p:nvPr>
        </p:nvSpPr>
        <p:spPr>
          <a:xfrm>
            <a:off x="4038600" y="6356350"/>
            <a:ext cx="4114800" cy="365125"/>
          </a:xfrm>
        </p:spPr>
        <p:txBody>
          <a:bodyPr/>
          <a:lstStyle/>
          <a:p>
            <a:r>
              <a:rPr lang="en-US" dirty="0"/>
              <a:t>Digital Organizations | Damiano Rousselet</a:t>
            </a:r>
          </a:p>
        </p:txBody>
      </p:sp>
    </p:spTree>
    <p:extLst>
      <p:ext uri="{BB962C8B-B14F-4D97-AF65-F5344CB8AC3E}">
        <p14:creationId xmlns:p14="http://schemas.microsoft.com/office/powerpoint/2010/main" val="3383332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21DFBA44-DD88-AE29-C9ED-C5E311B4AC64}"/>
              </a:ext>
            </a:extLst>
          </p:cNvPr>
          <p:cNvSpPr>
            <a:spLocks noGrp="1"/>
          </p:cNvSpPr>
          <p:nvPr>
            <p:ph type="dt" sz="half" idx="2"/>
          </p:nvPr>
        </p:nvSpPr>
        <p:spPr/>
        <p:txBody>
          <a:bodyPr/>
          <a:lstStyle/>
          <a:p>
            <a:r>
              <a:rPr lang="de-AT" dirty="0"/>
              <a:t>24.06.23</a:t>
            </a:r>
            <a:endParaRPr lang="de-DE" dirty="0"/>
          </a:p>
        </p:txBody>
      </p:sp>
      <p:sp>
        <p:nvSpPr>
          <p:cNvPr id="7" name="Fußzeilenplatzhalter 6">
            <a:extLst>
              <a:ext uri="{FF2B5EF4-FFF2-40B4-BE49-F238E27FC236}">
                <a16:creationId xmlns:a16="http://schemas.microsoft.com/office/drawing/2014/main" id="{BE851F45-65CA-A8E3-6D93-2509682E75FD}"/>
              </a:ext>
            </a:extLst>
          </p:cNvPr>
          <p:cNvSpPr>
            <a:spLocks noGrp="1"/>
          </p:cNvSpPr>
          <p:nvPr>
            <p:ph type="ftr" sz="quarter" idx="11"/>
          </p:nvPr>
        </p:nvSpPr>
        <p:spPr/>
        <p:txBody>
          <a:bodyPr/>
          <a:lstStyle/>
          <a:p>
            <a:r>
              <a:rPr lang="en-US" dirty="0"/>
              <a:t>Digital Organizations | Damiano Rousselet</a:t>
            </a:r>
          </a:p>
        </p:txBody>
      </p:sp>
      <p:sp>
        <p:nvSpPr>
          <p:cNvPr id="8" name="Foliennummernplatzhalter 7">
            <a:extLst>
              <a:ext uri="{FF2B5EF4-FFF2-40B4-BE49-F238E27FC236}">
                <a16:creationId xmlns:a16="http://schemas.microsoft.com/office/drawing/2014/main" id="{1277E713-02A1-164B-F04C-3B5D76958EED}"/>
              </a:ext>
            </a:extLst>
          </p:cNvPr>
          <p:cNvSpPr>
            <a:spLocks noGrp="1"/>
          </p:cNvSpPr>
          <p:nvPr>
            <p:ph type="sldNum" sz="quarter" idx="12"/>
          </p:nvPr>
        </p:nvSpPr>
        <p:spPr/>
        <p:txBody>
          <a:bodyPr/>
          <a:lstStyle/>
          <a:p>
            <a:fld id="{48F63A3B-78C7-47BE-AE5E-E10140E04643}" type="slidenum">
              <a:rPr lang="en-US" smtClean="0"/>
              <a:t>3</a:t>
            </a:fld>
            <a:endParaRPr lang="en-US"/>
          </a:p>
        </p:txBody>
      </p:sp>
      <p:sp>
        <p:nvSpPr>
          <p:cNvPr id="16" name="Title 1">
            <a:extLst>
              <a:ext uri="{FF2B5EF4-FFF2-40B4-BE49-F238E27FC236}">
                <a16:creationId xmlns:a16="http://schemas.microsoft.com/office/drawing/2014/main" id="{C15199FF-D885-42E9-CEF3-6FF7D418E3D9}"/>
              </a:ext>
            </a:extLst>
          </p:cNvPr>
          <p:cNvSpPr txBox="1">
            <a:spLocks/>
          </p:cNvSpPr>
          <p:nvPr/>
        </p:nvSpPr>
        <p:spPr>
          <a:xfrm>
            <a:off x="550863" y="565446"/>
            <a:ext cx="11090275" cy="543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badi" panose="020B0604020104020204" pitchFamily="34" charset="0"/>
                <a:cs typeface="Calibri" panose="020F0502020204030204" pitchFamily="34" charset="0"/>
              </a:rPr>
              <a:t>STATE &amp; OBSERVATION</a:t>
            </a:r>
          </a:p>
        </p:txBody>
      </p:sp>
      <p:sp>
        <p:nvSpPr>
          <p:cNvPr id="3" name="TextBox 2">
            <a:extLst>
              <a:ext uri="{FF2B5EF4-FFF2-40B4-BE49-F238E27FC236}">
                <a16:creationId xmlns:a16="http://schemas.microsoft.com/office/drawing/2014/main" id="{B43F4765-845F-6FB8-E171-B06DE79118EB}"/>
              </a:ext>
            </a:extLst>
          </p:cNvPr>
          <p:cNvSpPr txBox="1"/>
          <p:nvPr/>
        </p:nvSpPr>
        <p:spPr>
          <a:xfrm>
            <a:off x="688554" y="1674568"/>
            <a:ext cx="10952584" cy="18573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lvl="0" indent="-342900">
              <a:lnSpc>
                <a:spcPct val="107000"/>
              </a:lnSpc>
              <a:buFont typeface="Symbol" panose="05050102010706020507" pitchFamily="18" charset="2"/>
              <a:buChar char=""/>
            </a:pPr>
            <a:r>
              <a:rPr lang="en-GB" b="0" kern="100" dirty="0">
                <a:effectLst/>
                <a:latin typeface="Calibri" panose="020F0502020204030204" pitchFamily="34" charset="0"/>
                <a:ea typeface="Calibri" panose="020F0502020204030204" pitchFamily="34" charset="0"/>
                <a:cs typeface="Arial" panose="020B0604020202020204" pitchFamily="34" charset="0"/>
              </a:rPr>
              <a:t>“</a:t>
            </a:r>
            <a:r>
              <a:rPr lang="en-GB" kern="100" dirty="0">
                <a:effectLst/>
                <a:latin typeface="Calibri" panose="020F0502020204030204" pitchFamily="34" charset="0"/>
                <a:ea typeface="Calibri" panose="020F0502020204030204" pitchFamily="34" charset="0"/>
                <a:cs typeface="Arial" panose="020B0604020202020204" pitchFamily="34" charset="0"/>
              </a:rPr>
              <a:t>Markov Property implies that our agent needs </a:t>
            </a:r>
            <a:r>
              <a:rPr lang="en-GB" b="1" kern="100" dirty="0">
                <a:effectLst/>
                <a:latin typeface="Calibri" panose="020F0502020204030204" pitchFamily="34" charset="0"/>
                <a:ea typeface="Calibri" panose="020F0502020204030204" pitchFamily="34" charset="0"/>
                <a:cs typeface="Arial" panose="020B0604020202020204" pitchFamily="34" charset="0"/>
              </a:rPr>
              <a:t>only the current state to decide</a:t>
            </a:r>
            <a:r>
              <a:rPr lang="en-GB" kern="100" dirty="0">
                <a:effectLst/>
                <a:latin typeface="Calibri" panose="020F0502020204030204" pitchFamily="34" charset="0"/>
                <a:ea typeface="Calibri" panose="020F0502020204030204" pitchFamily="34" charset="0"/>
                <a:cs typeface="Arial" panose="020B0604020202020204" pitchFamily="34" charset="0"/>
              </a:rPr>
              <a:t> what action to take and </a:t>
            </a:r>
            <a:r>
              <a:rPr lang="en-GB" b="1" kern="100" dirty="0">
                <a:effectLst/>
                <a:latin typeface="Calibri" panose="020F0502020204030204" pitchFamily="34" charset="0"/>
                <a:ea typeface="Calibri" panose="020F0502020204030204" pitchFamily="34" charset="0"/>
                <a:cs typeface="Arial" panose="020B0604020202020204" pitchFamily="34" charset="0"/>
              </a:rPr>
              <a:t>not the history of all the states and actions</a:t>
            </a:r>
            <a:r>
              <a:rPr lang="en-GB" kern="100" dirty="0">
                <a:effectLst/>
                <a:latin typeface="Calibri" panose="020F0502020204030204" pitchFamily="34" charset="0"/>
                <a:ea typeface="Calibri" panose="020F0502020204030204" pitchFamily="34" charset="0"/>
                <a:cs typeface="Arial" panose="020B0604020202020204" pitchFamily="34" charset="0"/>
              </a:rPr>
              <a:t> they took before.</a:t>
            </a:r>
            <a:r>
              <a:rPr lang="en-GB" b="0" kern="100" dirty="0">
                <a:effectLst/>
                <a:latin typeface="Calibri" panose="020F0502020204030204" pitchFamily="34" charset="0"/>
                <a:ea typeface="Calibri" panose="020F0502020204030204" pitchFamily="34" charset="0"/>
                <a:cs typeface="Arial" panose="020B0604020202020204" pitchFamily="34" charset="0"/>
              </a:rPr>
              <a:t>”</a:t>
            </a:r>
            <a:endParaRPr lang="en-GB"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b="1" kern="100" dirty="0">
                <a:effectLst/>
                <a:latin typeface="Calibri" panose="020F0502020204030204" pitchFamily="34" charset="0"/>
                <a:ea typeface="Calibri" panose="020F0502020204030204" pitchFamily="34" charset="0"/>
                <a:cs typeface="Arial" panose="020B0604020202020204" pitchFamily="34" charset="0"/>
              </a:rPr>
              <a:t>State</a:t>
            </a:r>
            <a:r>
              <a:rPr lang="en-GB" kern="100" dirty="0">
                <a:effectLst/>
                <a:latin typeface="Calibri" panose="020F0502020204030204" pitchFamily="34" charset="0"/>
                <a:ea typeface="Calibri" panose="020F0502020204030204" pitchFamily="34" charset="0"/>
                <a:cs typeface="Arial" panose="020B0604020202020204" pitchFamily="34" charset="0"/>
              </a:rPr>
              <a:t> </a:t>
            </a:r>
            <a:r>
              <a:rPr lang="en-GB" kern="100"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GB" kern="100" dirty="0">
                <a:effectLst/>
                <a:latin typeface="Calibri" panose="020F0502020204030204" pitchFamily="34" charset="0"/>
                <a:ea typeface="Calibri" panose="020F0502020204030204" pitchFamily="34" charset="0"/>
                <a:cs typeface="Arial" panose="020B0604020202020204" pitchFamily="34" charset="0"/>
              </a:rPr>
              <a:t> Complete description of the state of the world (no hidden information). Fully observed environment</a:t>
            </a:r>
          </a:p>
          <a:p>
            <a:pPr marL="342900" lvl="0" indent="-342900">
              <a:lnSpc>
                <a:spcPct val="107000"/>
              </a:lnSpc>
              <a:buFont typeface="Symbol" panose="05050102010706020507" pitchFamily="18" charset="2"/>
              <a:buChar char=""/>
            </a:pPr>
            <a:r>
              <a:rPr lang="en-GB" kern="100" dirty="0">
                <a:effectLst/>
                <a:latin typeface="Calibri" panose="020F0502020204030204" pitchFamily="34" charset="0"/>
                <a:ea typeface="Calibri" panose="020F0502020204030204" pitchFamily="34" charset="0"/>
                <a:cs typeface="Arial" panose="020B0604020202020204" pitchFamily="34" charset="0"/>
              </a:rPr>
              <a:t>E.g.: In chess </a:t>
            </a:r>
            <a:r>
              <a:rPr lang="en-GB" kern="100"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GB" kern="100" dirty="0">
                <a:effectLst/>
                <a:latin typeface="Calibri" panose="020F0502020204030204" pitchFamily="34" charset="0"/>
                <a:ea typeface="Calibri" panose="020F0502020204030204" pitchFamily="34" charset="0"/>
                <a:cs typeface="Arial" panose="020B0604020202020204" pitchFamily="34" charset="0"/>
              </a:rPr>
              <a:t> Full information from the environment (we see entire chess board) = state</a:t>
            </a:r>
          </a:p>
          <a:p>
            <a:pPr marL="342900" lvl="0" indent="-342900">
              <a:lnSpc>
                <a:spcPct val="107000"/>
              </a:lnSpc>
              <a:buFont typeface="Symbol" panose="05050102010706020507" pitchFamily="18" charset="2"/>
              <a:buChar char=""/>
            </a:pPr>
            <a:r>
              <a:rPr lang="en-GB" b="1" kern="100" dirty="0">
                <a:effectLst/>
                <a:latin typeface="Calibri" panose="020F0502020204030204" pitchFamily="34" charset="0"/>
                <a:ea typeface="Calibri" panose="020F0502020204030204" pitchFamily="34" charset="0"/>
                <a:cs typeface="Arial" panose="020B0604020202020204" pitchFamily="34" charset="0"/>
              </a:rPr>
              <a:t>Observation</a:t>
            </a:r>
            <a:r>
              <a:rPr lang="en-GB" kern="100" dirty="0">
                <a:effectLst/>
                <a:latin typeface="Calibri" panose="020F0502020204030204" pitchFamily="34" charset="0"/>
                <a:ea typeface="Calibri" panose="020F0502020204030204" pitchFamily="34" charset="0"/>
                <a:cs typeface="Arial" panose="020B0604020202020204" pitchFamily="34" charset="0"/>
              </a:rPr>
              <a:t>: Partial description of the state. Partially observed environment.</a:t>
            </a:r>
          </a:p>
          <a:p>
            <a:pPr marL="742950" lvl="1" indent="-285750">
              <a:lnSpc>
                <a:spcPct val="107000"/>
              </a:lnSpc>
              <a:spcAft>
                <a:spcPts val="800"/>
              </a:spcAft>
              <a:buFont typeface="Courier New" panose="02070309020205020404" pitchFamily="49" charset="0"/>
              <a:buChar char="o"/>
            </a:pPr>
            <a:r>
              <a:rPr lang="en-GB" kern="100" dirty="0">
                <a:effectLst/>
                <a:latin typeface="Calibri" panose="020F0502020204030204" pitchFamily="34" charset="0"/>
                <a:ea typeface="Calibri" panose="020F0502020204030204" pitchFamily="34" charset="0"/>
                <a:cs typeface="Arial" panose="020B0604020202020204" pitchFamily="34" charset="0"/>
              </a:rPr>
              <a:t>E.g.: In video game: See only part where u are playing</a:t>
            </a:r>
          </a:p>
        </p:txBody>
      </p:sp>
      <p:sp>
        <p:nvSpPr>
          <p:cNvPr id="2" name="Rechteck 1">
            <a:extLst>
              <a:ext uri="{FF2B5EF4-FFF2-40B4-BE49-F238E27FC236}">
                <a16:creationId xmlns:a16="http://schemas.microsoft.com/office/drawing/2014/main" id="{D7CF56AD-214C-EB45-4C3A-E706E5CB2E74}"/>
              </a:ext>
            </a:extLst>
          </p:cNvPr>
          <p:cNvSpPr/>
          <p:nvPr/>
        </p:nvSpPr>
        <p:spPr>
          <a:xfrm>
            <a:off x="496" y="0"/>
            <a:ext cx="12192000" cy="34622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FF28116A-0D91-0A4C-A2F4-D18362C0C0D6}"/>
              </a:ext>
            </a:extLst>
          </p:cNvPr>
          <p:cNvSpPr/>
          <p:nvPr/>
        </p:nvSpPr>
        <p:spPr>
          <a:xfrm>
            <a:off x="555006" y="0"/>
            <a:ext cx="2355525" cy="3462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 </a:t>
            </a:r>
          </a:p>
        </p:txBody>
      </p:sp>
      <p:sp>
        <p:nvSpPr>
          <p:cNvPr id="6" name="Textfeld 5">
            <a:extLst>
              <a:ext uri="{FF2B5EF4-FFF2-40B4-BE49-F238E27FC236}">
                <a16:creationId xmlns:a16="http://schemas.microsoft.com/office/drawing/2014/main" id="{3074AAC3-C9EF-3430-B4B2-805D88AC1402}"/>
              </a:ext>
            </a:extLst>
          </p:cNvPr>
          <p:cNvSpPr txBox="1"/>
          <p:nvPr/>
        </p:nvSpPr>
        <p:spPr>
          <a:xfrm>
            <a:off x="570514" y="-9525"/>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BASICS</a:t>
            </a:r>
          </a:p>
        </p:txBody>
      </p:sp>
      <p:sp>
        <p:nvSpPr>
          <p:cNvPr id="17" name="Textfeld 16">
            <a:extLst>
              <a:ext uri="{FF2B5EF4-FFF2-40B4-BE49-F238E27FC236}">
                <a16:creationId xmlns:a16="http://schemas.microsoft.com/office/drawing/2014/main" id="{B915E20C-F75A-A612-8C52-49EF75979D94}"/>
              </a:ext>
            </a:extLst>
          </p:cNvPr>
          <p:cNvSpPr txBox="1"/>
          <p:nvPr/>
        </p:nvSpPr>
        <p:spPr>
          <a:xfrm>
            <a:off x="4918237" y="-4982"/>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DETAILS</a:t>
            </a:r>
          </a:p>
        </p:txBody>
      </p:sp>
      <p:sp>
        <p:nvSpPr>
          <p:cNvPr id="18" name="Textfeld 17">
            <a:extLst>
              <a:ext uri="{FF2B5EF4-FFF2-40B4-BE49-F238E27FC236}">
                <a16:creationId xmlns:a16="http://schemas.microsoft.com/office/drawing/2014/main" id="{9048DAB7-7DC2-CEC6-1B92-C11035D4232A}"/>
              </a:ext>
            </a:extLst>
          </p:cNvPr>
          <p:cNvSpPr txBox="1"/>
          <p:nvPr/>
        </p:nvSpPr>
        <p:spPr>
          <a:xfrm>
            <a:off x="9162793" y="-6574"/>
            <a:ext cx="2493814"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EXAMPLE</a:t>
            </a:r>
          </a:p>
        </p:txBody>
      </p:sp>
      <p:pic>
        <p:nvPicPr>
          <p:cNvPr id="9" name="Picture 8" descr="Obs space recap">
            <a:extLst>
              <a:ext uri="{FF2B5EF4-FFF2-40B4-BE49-F238E27FC236}">
                <a16:creationId xmlns:a16="http://schemas.microsoft.com/office/drawing/2014/main" id="{54995FE3-8E25-1675-AA6B-6A79DA27893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4519" y="3187172"/>
            <a:ext cx="4897379" cy="27532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98206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1277E713-02A1-164B-F04C-3B5D76958EED}"/>
              </a:ext>
            </a:extLst>
          </p:cNvPr>
          <p:cNvSpPr>
            <a:spLocks noGrp="1"/>
          </p:cNvSpPr>
          <p:nvPr>
            <p:ph type="sldNum" sz="quarter" idx="12"/>
          </p:nvPr>
        </p:nvSpPr>
        <p:spPr/>
        <p:txBody>
          <a:bodyPr/>
          <a:lstStyle/>
          <a:p>
            <a:fld id="{48F63A3B-78C7-47BE-AE5E-E10140E04643}" type="slidenum">
              <a:rPr lang="en-US" smtClean="0"/>
              <a:t>4</a:t>
            </a:fld>
            <a:endParaRPr lang="en-US"/>
          </a:p>
        </p:txBody>
      </p:sp>
      <p:sp>
        <p:nvSpPr>
          <p:cNvPr id="18" name="Rechteck 17">
            <a:extLst>
              <a:ext uri="{FF2B5EF4-FFF2-40B4-BE49-F238E27FC236}">
                <a16:creationId xmlns:a16="http://schemas.microsoft.com/office/drawing/2014/main" id="{382E2746-FA3D-686C-6536-FCFF829B90CD}"/>
              </a:ext>
            </a:extLst>
          </p:cNvPr>
          <p:cNvSpPr/>
          <p:nvPr/>
        </p:nvSpPr>
        <p:spPr>
          <a:xfrm>
            <a:off x="742950" y="1171575"/>
            <a:ext cx="1893094" cy="192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itle 1">
            <a:extLst>
              <a:ext uri="{FF2B5EF4-FFF2-40B4-BE49-F238E27FC236}">
                <a16:creationId xmlns:a16="http://schemas.microsoft.com/office/drawing/2014/main" id="{8F66F005-34BB-588B-AD20-7CEC688BEFCD}"/>
              </a:ext>
            </a:extLst>
          </p:cNvPr>
          <p:cNvSpPr txBox="1">
            <a:spLocks/>
          </p:cNvSpPr>
          <p:nvPr/>
        </p:nvSpPr>
        <p:spPr>
          <a:xfrm>
            <a:off x="550863" y="565446"/>
            <a:ext cx="11090275" cy="10998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badi" panose="020B0604020104020204" pitchFamily="34" charset="0"/>
                <a:cs typeface="Calibri" panose="020F0502020204030204" pitchFamily="34" charset="0"/>
              </a:rPr>
              <a:t>ACTION SPACE &amp; CUMULATIVE REWARD</a:t>
            </a:r>
          </a:p>
        </p:txBody>
      </p:sp>
      <p:cxnSp>
        <p:nvCxnSpPr>
          <p:cNvPr id="22" name="Gerade Verbindung 6">
            <a:extLst>
              <a:ext uri="{FF2B5EF4-FFF2-40B4-BE49-F238E27FC236}">
                <a16:creationId xmlns:a16="http://schemas.microsoft.com/office/drawing/2014/main" id="{A5C47331-B388-894E-89F1-9C8A9AF3ECAF}"/>
              </a:ext>
            </a:extLst>
          </p:cNvPr>
          <p:cNvCxnSpPr/>
          <p:nvPr/>
        </p:nvCxnSpPr>
        <p:spPr>
          <a:xfrm>
            <a:off x="740270" y="1654181"/>
            <a:ext cx="1800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B5573A0-1C03-A7C5-8550-AC6E793DBC9C}"/>
              </a:ext>
            </a:extLst>
          </p:cNvPr>
          <p:cNvSpPr txBox="1"/>
          <p:nvPr/>
        </p:nvSpPr>
        <p:spPr>
          <a:xfrm>
            <a:off x="688554" y="1908031"/>
            <a:ext cx="10952584" cy="18573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lvl="0" indent="-342900">
              <a:lnSpc>
                <a:spcPct val="107000"/>
              </a:lnSpc>
              <a:buFont typeface="Symbol" panose="05050102010706020507" pitchFamily="18" charset="2"/>
              <a:buChar char=""/>
            </a:pPr>
            <a:r>
              <a:rPr lang="en-GB" b="1" kern="100" dirty="0">
                <a:effectLst/>
                <a:latin typeface="Calibri" panose="020F0502020204030204" pitchFamily="34" charset="0"/>
                <a:ea typeface="Calibri" panose="020F0502020204030204" pitchFamily="34" charset="0"/>
                <a:cs typeface="Arial" panose="020B0604020202020204" pitchFamily="34" charset="0"/>
              </a:rPr>
              <a:t>Action space</a:t>
            </a:r>
            <a:r>
              <a:rPr lang="en-GB" kern="100" dirty="0">
                <a:effectLst/>
                <a:latin typeface="Calibri" panose="020F0502020204030204" pitchFamily="34" charset="0"/>
                <a:ea typeface="Calibri" panose="020F0502020204030204" pitchFamily="34" charset="0"/>
                <a:cs typeface="Arial" panose="020B0604020202020204" pitchFamily="34" charset="0"/>
              </a:rPr>
              <a:t>: Set of all possible actions in an environment.</a:t>
            </a:r>
          </a:p>
          <a:p>
            <a:pPr marL="742950" lvl="1" indent="-285750">
              <a:lnSpc>
                <a:spcPct val="107000"/>
              </a:lnSpc>
              <a:buFont typeface="Courier New" panose="02070309020205020404" pitchFamily="49" charset="0"/>
              <a:buChar char="o"/>
            </a:pPr>
            <a:r>
              <a:rPr lang="en-GB" b="1" kern="100" dirty="0">
                <a:effectLst/>
                <a:latin typeface="Calibri" panose="020F0502020204030204" pitchFamily="34" charset="0"/>
                <a:ea typeface="Calibri" panose="020F0502020204030204" pitchFamily="34" charset="0"/>
                <a:cs typeface="Arial" panose="020B0604020202020204" pitchFamily="34" charset="0"/>
              </a:rPr>
              <a:t>Discrete</a:t>
            </a:r>
            <a:r>
              <a:rPr lang="en-GB" kern="100" dirty="0">
                <a:effectLst/>
                <a:latin typeface="Calibri" panose="020F0502020204030204" pitchFamily="34" charset="0"/>
                <a:ea typeface="Calibri" panose="020F0502020204030204" pitchFamily="34" charset="0"/>
                <a:cs typeface="Arial" panose="020B0604020202020204" pitchFamily="34" charset="0"/>
              </a:rPr>
              <a:t>: Finite set of possible actions (Chess)</a:t>
            </a:r>
          </a:p>
          <a:p>
            <a:pPr marL="742950" lvl="1" indent="-285750">
              <a:lnSpc>
                <a:spcPct val="107000"/>
              </a:lnSpc>
              <a:buFont typeface="Courier New" panose="02070309020205020404" pitchFamily="49" charset="0"/>
              <a:buChar char="o"/>
            </a:pPr>
            <a:r>
              <a:rPr lang="en-GB" b="1" kern="100" dirty="0">
                <a:effectLst/>
                <a:latin typeface="Calibri" panose="020F0502020204030204" pitchFamily="34" charset="0"/>
                <a:ea typeface="Calibri" panose="020F0502020204030204" pitchFamily="34" charset="0"/>
                <a:cs typeface="Arial" panose="020B0604020202020204" pitchFamily="34" charset="0"/>
              </a:rPr>
              <a:t>Continuous</a:t>
            </a:r>
            <a:r>
              <a:rPr lang="en-GB" kern="100" dirty="0">
                <a:effectLst/>
                <a:latin typeface="Calibri" panose="020F0502020204030204" pitchFamily="34" charset="0"/>
                <a:ea typeface="Calibri" panose="020F0502020204030204" pitchFamily="34" charset="0"/>
                <a:cs typeface="Arial" panose="020B0604020202020204" pitchFamily="34" charset="0"/>
              </a:rPr>
              <a:t>: Infinite set of possible actions (self-driving car)</a:t>
            </a:r>
          </a:p>
          <a:p>
            <a:pPr marL="342900" lvl="0" indent="-342900">
              <a:lnSpc>
                <a:spcPct val="107000"/>
              </a:lnSpc>
              <a:buFont typeface="Symbol" panose="05050102010706020507" pitchFamily="18" charset="2"/>
              <a:buChar char=""/>
            </a:pPr>
            <a:r>
              <a:rPr lang="en-GB" kern="100" dirty="0">
                <a:effectLst/>
                <a:latin typeface="Calibri" panose="020F0502020204030204" pitchFamily="34" charset="0"/>
                <a:ea typeface="Calibri" panose="020F0502020204030204" pitchFamily="34" charset="0"/>
                <a:cs typeface="Arial" panose="020B0604020202020204" pitchFamily="34" charset="0"/>
              </a:rPr>
              <a:t>Reward is the only feedback agent gets.</a:t>
            </a:r>
          </a:p>
          <a:p>
            <a:pPr marL="342900" lvl="0" indent="-342900">
              <a:lnSpc>
                <a:spcPct val="107000"/>
              </a:lnSpc>
              <a:buFont typeface="Symbol" panose="05050102010706020507" pitchFamily="18" charset="2"/>
              <a:buChar char=""/>
            </a:pPr>
            <a:r>
              <a:rPr lang="en-GB" b="1" kern="100" dirty="0">
                <a:effectLst/>
                <a:latin typeface="Calibri" panose="020F0502020204030204" pitchFamily="34" charset="0"/>
                <a:ea typeface="Calibri" panose="020F0502020204030204" pitchFamily="34" charset="0"/>
                <a:cs typeface="Arial" panose="020B0604020202020204" pitchFamily="34" charset="0"/>
              </a:rPr>
              <a:t>Cumulative reward </a:t>
            </a:r>
            <a:r>
              <a:rPr lang="en-GB" kern="100" dirty="0">
                <a:effectLst/>
                <a:latin typeface="Calibri" panose="020F0502020204030204" pitchFamily="34" charset="0"/>
                <a:ea typeface="Calibri" panose="020F0502020204030204" pitchFamily="34" charset="0"/>
                <a:cs typeface="Arial" panose="020B0604020202020204" pitchFamily="34" charset="0"/>
              </a:rPr>
              <a:t>= sum of all rewards in the sequence.</a:t>
            </a:r>
          </a:p>
          <a:p>
            <a:pPr marL="342900" lvl="0" indent="-342900">
              <a:lnSpc>
                <a:spcPct val="107000"/>
              </a:lnSpc>
              <a:spcAft>
                <a:spcPts val="800"/>
              </a:spcAft>
              <a:buFont typeface="Symbol" panose="05050102010706020507" pitchFamily="18" charset="2"/>
              <a:buChar char=""/>
            </a:pPr>
            <a:r>
              <a:rPr lang="en-GB" kern="100" dirty="0">
                <a:effectLst/>
                <a:latin typeface="Calibri" panose="020F0502020204030204" pitchFamily="34" charset="0"/>
                <a:ea typeface="Calibri" panose="020F0502020204030204" pitchFamily="34" charset="0"/>
                <a:cs typeface="Arial" panose="020B0604020202020204" pitchFamily="34" charset="0"/>
              </a:rPr>
              <a:t>Written as:</a:t>
            </a:r>
          </a:p>
        </p:txBody>
      </p:sp>
      <p:sp>
        <p:nvSpPr>
          <p:cNvPr id="4" name="Rechteck 3">
            <a:extLst>
              <a:ext uri="{FF2B5EF4-FFF2-40B4-BE49-F238E27FC236}">
                <a16:creationId xmlns:a16="http://schemas.microsoft.com/office/drawing/2014/main" id="{17C9EE3E-0876-5181-993F-3D26166DFBAB}"/>
              </a:ext>
            </a:extLst>
          </p:cNvPr>
          <p:cNvSpPr/>
          <p:nvPr/>
        </p:nvSpPr>
        <p:spPr>
          <a:xfrm>
            <a:off x="496" y="0"/>
            <a:ext cx="12192000" cy="34622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C6068B4A-FCD8-092C-0DE0-708DF253C48C}"/>
              </a:ext>
            </a:extLst>
          </p:cNvPr>
          <p:cNvSpPr/>
          <p:nvPr/>
        </p:nvSpPr>
        <p:spPr>
          <a:xfrm>
            <a:off x="4866654" y="-1"/>
            <a:ext cx="2355525" cy="3462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 </a:t>
            </a:r>
          </a:p>
        </p:txBody>
      </p:sp>
      <p:sp>
        <p:nvSpPr>
          <p:cNvPr id="10" name="Textfeld 9">
            <a:extLst>
              <a:ext uri="{FF2B5EF4-FFF2-40B4-BE49-F238E27FC236}">
                <a16:creationId xmlns:a16="http://schemas.microsoft.com/office/drawing/2014/main" id="{244F68B9-62C2-B113-52DA-70BEAC47A999}"/>
              </a:ext>
            </a:extLst>
          </p:cNvPr>
          <p:cNvSpPr txBox="1"/>
          <p:nvPr/>
        </p:nvSpPr>
        <p:spPr>
          <a:xfrm>
            <a:off x="570514" y="-9525"/>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BASICS</a:t>
            </a:r>
          </a:p>
        </p:txBody>
      </p:sp>
      <p:sp>
        <p:nvSpPr>
          <p:cNvPr id="11" name="Textfeld 10">
            <a:extLst>
              <a:ext uri="{FF2B5EF4-FFF2-40B4-BE49-F238E27FC236}">
                <a16:creationId xmlns:a16="http://schemas.microsoft.com/office/drawing/2014/main" id="{1968C720-19D8-4609-C375-086A984B854E}"/>
              </a:ext>
            </a:extLst>
          </p:cNvPr>
          <p:cNvSpPr txBox="1"/>
          <p:nvPr/>
        </p:nvSpPr>
        <p:spPr>
          <a:xfrm>
            <a:off x="4918237" y="-4982"/>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DETAILS</a:t>
            </a:r>
          </a:p>
        </p:txBody>
      </p:sp>
      <p:sp>
        <p:nvSpPr>
          <p:cNvPr id="15" name="Textfeld 14">
            <a:extLst>
              <a:ext uri="{FF2B5EF4-FFF2-40B4-BE49-F238E27FC236}">
                <a16:creationId xmlns:a16="http://schemas.microsoft.com/office/drawing/2014/main" id="{D273F998-A21B-BF81-4B7D-1D0A3CEF9CE4}"/>
              </a:ext>
            </a:extLst>
          </p:cNvPr>
          <p:cNvSpPr txBox="1"/>
          <p:nvPr/>
        </p:nvSpPr>
        <p:spPr>
          <a:xfrm>
            <a:off x="9162793" y="-6574"/>
            <a:ext cx="2493814"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EXAMPLE</a:t>
            </a:r>
          </a:p>
        </p:txBody>
      </p:sp>
      <p:sp>
        <p:nvSpPr>
          <p:cNvPr id="3" name="Fußzeilenplatzhalter 6">
            <a:extLst>
              <a:ext uri="{FF2B5EF4-FFF2-40B4-BE49-F238E27FC236}">
                <a16:creationId xmlns:a16="http://schemas.microsoft.com/office/drawing/2014/main" id="{E994F624-F353-9877-398C-94716E3C2A2C}"/>
              </a:ext>
            </a:extLst>
          </p:cNvPr>
          <p:cNvSpPr>
            <a:spLocks noGrp="1"/>
          </p:cNvSpPr>
          <p:nvPr>
            <p:ph type="ftr" sz="quarter" idx="11"/>
          </p:nvPr>
        </p:nvSpPr>
        <p:spPr>
          <a:xfrm>
            <a:off x="4038600" y="6356350"/>
            <a:ext cx="4114800" cy="365125"/>
          </a:xfrm>
        </p:spPr>
        <p:txBody>
          <a:bodyPr/>
          <a:lstStyle/>
          <a:p>
            <a:r>
              <a:rPr lang="en-US" dirty="0"/>
              <a:t>Digital Organizations | Damiano Rousselet</a:t>
            </a:r>
          </a:p>
        </p:txBody>
      </p:sp>
      <p:sp>
        <p:nvSpPr>
          <p:cNvPr id="6" name="Datumsplatzhalter 4">
            <a:extLst>
              <a:ext uri="{FF2B5EF4-FFF2-40B4-BE49-F238E27FC236}">
                <a16:creationId xmlns:a16="http://schemas.microsoft.com/office/drawing/2014/main" id="{B843F365-8F8C-2E16-CA8A-30FE5B39737B}"/>
              </a:ext>
            </a:extLst>
          </p:cNvPr>
          <p:cNvSpPr>
            <a:spLocks noGrp="1"/>
          </p:cNvSpPr>
          <p:nvPr>
            <p:ph type="dt" sz="half" idx="2"/>
          </p:nvPr>
        </p:nvSpPr>
        <p:spPr>
          <a:xfrm>
            <a:off x="2311804" y="6354762"/>
            <a:ext cx="939338" cy="365125"/>
          </a:xfrm>
        </p:spPr>
        <p:txBody>
          <a:bodyPr/>
          <a:lstStyle/>
          <a:p>
            <a:r>
              <a:rPr lang="de-AT" dirty="0"/>
              <a:t>24.06.23</a:t>
            </a:r>
            <a:endParaRPr lang="de-DE" dirty="0"/>
          </a:p>
        </p:txBody>
      </p:sp>
      <p:pic>
        <p:nvPicPr>
          <p:cNvPr id="12" name="Picture 11" descr="Rewards">
            <a:extLst>
              <a:ext uri="{FF2B5EF4-FFF2-40B4-BE49-F238E27FC236}">
                <a16:creationId xmlns:a16="http://schemas.microsoft.com/office/drawing/2014/main" id="{DCDA02E0-091E-FD3C-0BEE-700DE8438AA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655" y="3428999"/>
            <a:ext cx="5235196" cy="1251857"/>
          </a:xfrm>
          <a:prstGeom prst="rect">
            <a:avLst/>
          </a:prstGeom>
          <a:noFill/>
          <a:ln>
            <a:noFill/>
          </a:ln>
        </p:spPr>
      </p:pic>
      <p:sp>
        <p:nvSpPr>
          <p:cNvPr id="13" name="TextBox 12">
            <a:extLst>
              <a:ext uri="{FF2B5EF4-FFF2-40B4-BE49-F238E27FC236}">
                <a16:creationId xmlns:a16="http://schemas.microsoft.com/office/drawing/2014/main" id="{C88E743D-0A60-AB7C-F7E1-4ABEDE8D7AC9}"/>
              </a:ext>
            </a:extLst>
          </p:cNvPr>
          <p:cNvSpPr txBox="1"/>
          <p:nvPr/>
        </p:nvSpPr>
        <p:spPr>
          <a:xfrm>
            <a:off x="740270" y="4906980"/>
            <a:ext cx="6117637" cy="1064650"/>
          </a:xfrm>
          <a:prstGeom prst="rect">
            <a:avLst/>
          </a:prstGeom>
          <a:noFill/>
        </p:spPr>
        <p:txBody>
          <a:bodyPr wrap="none" rtlCol="0">
            <a:spAutoFit/>
          </a:bodyPr>
          <a:lstStyle/>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Arial" panose="020B0604020202020204" pitchFamily="34" charset="0"/>
              </a:rPr>
              <a:t>BUT! Rewards that come </a:t>
            </a:r>
            <a:r>
              <a:rPr lang="en-GB" sz="1800" b="1" kern="100" dirty="0">
                <a:effectLst/>
                <a:latin typeface="Calibri" panose="020F0502020204030204" pitchFamily="34" charset="0"/>
                <a:ea typeface="Calibri" panose="020F0502020204030204" pitchFamily="34" charset="0"/>
                <a:cs typeface="Arial" panose="020B0604020202020204" pitchFamily="34" charset="0"/>
              </a:rPr>
              <a:t>sooner are more likely to happen</a:t>
            </a:r>
            <a:r>
              <a:rPr lang="en-GB" sz="1800" kern="100" dirty="0">
                <a:effectLst/>
                <a:latin typeface="Calibri" panose="020F0502020204030204" pitchFamily="34" charset="0"/>
                <a:ea typeface="Calibri" panose="020F0502020204030204" pitchFamily="34" charset="0"/>
                <a:cs typeface="Arial" panose="020B0604020202020204" pitchFamily="34" charset="0"/>
              </a:rPr>
              <a:t>.</a:t>
            </a:r>
          </a:p>
          <a:p>
            <a:pPr marL="342900" lvl="0" indent="-342900">
              <a:lnSpc>
                <a:spcPct val="107000"/>
              </a:lnSpc>
              <a:spcAft>
                <a:spcPts val="800"/>
              </a:spcAft>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Arial" panose="020B0604020202020204" pitchFamily="34" charset="0"/>
              </a:rPr>
              <a:t>Far future rewards are less likely </a:t>
            </a:r>
            <a:r>
              <a:rPr lang="en-GB" sz="1800" kern="100"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GB" sz="1800" kern="100" dirty="0">
                <a:effectLst/>
                <a:latin typeface="Calibri" panose="020F0502020204030204" pitchFamily="34" charset="0"/>
                <a:ea typeface="Calibri" panose="020F0502020204030204" pitchFamily="34" charset="0"/>
                <a:cs typeface="Arial" panose="020B0604020202020204" pitchFamily="34" charset="0"/>
              </a:rPr>
              <a:t> Discounted…..</a:t>
            </a:r>
          </a:p>
          <a:p>
            <a:endParaRPr lang="en-GB" dirty="0"/>
          </a:p>
        </p:txBody>
      </p:sp>
      <p:pic>
        <p:nvPicPr>
          <p:cNvPr id="14" name="Picture 13" descr="Trophy">
            <a:extLst>
              <a:ext uri="{FF2B5EF4-FFF2-40B4-BE49-F238E27FC236}">
                <a16:creationId xmlns:a16="http://schemas.microsoft.com/office/drawing/2014/main" id="{78F7685E-9DFA-D6D7-D05B-8A5B05B413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4140" y="547325"/>
            <a:ext cx="3012467" cy="2151762"/>
          </a:xfrm>
          <a:prstGeom prst="rect">
            <a:avLst/>
          </a:prstGeom>
        </p:spPr>
      </p:pic>
    </p:spTree>
    <p:extLst>
      <p:ext uri="{BB962C8B-B14F-4D97-AF65-F5344CB8AC3E}">
        <p14:creationId xmlns:p14="http://schemas.microsoft.com/office/powerpoint/2010/main" val="2256128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1277E713-02A1-164B-F04C-3B5D76958EED}"/>
              </a:ext>
            </a:extLst>
          </p:cNvPr>
          <p:cNvSpPr>
            <a:spLocks noGrp="1"/>
          </p:cNvSpPr>
          <p:nvPr>
            <p:ph type="sldNum" sz="quarter" idx="12"/>
          </p:nvPr>
        </p:nvSpPr>
        <p:spPr/>
        <p:txBody>
          <a:bodyPr/>
          <a:lstStyle/>
          <a:p>
            <a:fld id="{48F63A3B-78C7-47BE-AE5E-E10140E04643}" type="slidenum">
              <a:rPr lang="en-US" smtClean="0"/>
              <a:t>5</a:t>
            </a:fld>
            <a:endParaRPr lang="en-US"/>
          </a:p>
        </p:txBody>
      </p:sp>
      <p:sp>
        <p:nvSpPr>
          <p:cNvPr id="18" name="Rechteck 17">
            <a:extLst>
              <a:ext uri="{FF2B5EF4-FFF2-40B4-BE49-F238E27FC236}">
                <a16:creationId xmlns:a16="http://schemas.microsoft.com/office/drawing/2014/main" id="{382E2746-FA3D-686C-6536-FCFF829B90CD}"/>
              </a:ext>
            </a:extLst>
          </p:cNvPr>
          <p:cNvSpPr/>
          <p:nvPr/>
        </p:nvSpPr>
        <p:spPr>
          <a:xfrm>
            <a:off x="742950" y="1171575"/>
            <a:ext cx="1893094" cy="192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itle 1">
            <a:extLst>
              <a:ext uri="{FF2B5EF4-FFF2-40B4-BE49-F238E27FC236}">
                <a16:creationId xmlns:a16="http://schemas.microsoft.com/office/drawing/2014/main" id="{8F66F005-34BB-588B-AD20-7CEC688BEFCD}"/>
              </a:ext>
            </a:extLst>
          </p:cNvPr>
          <p:cNvSpPr txBox="1">
            <a:spLocks/>
          </p:cNvSpPr>
          <p:nvPr/>
        </p:nvSpPr>
        <p:spPr>
          <a:xfrm>
            <a:off x="550863" y="565446"/>
            <a:ext cx="11090275" cy="10998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badi" panose="020B0604020104020204" pitchFamily="34" charset="0"/>
                <a:cs typeface="Calibri" panose="020F0502020204030204" pitchFamily="34" charset="0"/>
              </a:rPr>
              <a:t>REWARD DISCOUNTING</a:t>
            </a:r>
          </a:p>
        </p:txBody>
      </p:sp>
      <p:cxnSp>
        <p:nvCxnSpPr>
          <p:cNvPr id="22" name="Gerade Verbindung 6">
            <a:extLst>
              <a:ext uri="{FF2B5EF4-FFF2-40B4-BE49-F238E27FC236}">
                <a16:creationId xmlns:a16="http://schemas.microsoft.com/office/drawing/2014/main" id="{A5C47331-B388-894E-89F1-9C8A9AF3ECAF}"/>
              </a:ext>
            </a:extLst>
          </p:cNvPr>
          <p:cNvCxnSpPr/>
          <p:nvPr/>
        </p:nvCxnSpPr>
        <p:spPr>
          <a:xfrm>
            <a:off x="740270" y="1654181"/>
            <a:ext cx="1800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B5573A0-1C03-A7C5-8550-AC6E793DBC9C}"/>
              </a:ext>
            </a:extLst>
          </p:cNvPr>
          <p:cNvSpPr txBox="1"/>
          <p:nvPr/>
        </p:nvSpPr>
        <p:spPr>
          <a:xfrm>
            <a:off x="688554" y="1908031"/>
            <a:ext cx="10952584" cy="1559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Arial" panose="020B0604020202020204" pitchFamily="34" charset="0"/>
              </a:rPr>
              <a:t>Reward discounted with </a:t>
            </a:r>
            <a:r>
              <a:rPr lang="en-GB" sz="1800" b="1" kern="100" dirty="0">
                <a:effectLst/>
                <a:latin typeface="Calibri" panose="020F0502020204030204" pitchFamily="34" charset="0"/>
                <a:ea typeface="Calibri" panose="020F0502020204030204" pitchFamily="34" charset="0"/>
                <a:cs typeface="Arial" panose="020B0604020202020204" pitchFamily="34" charset="0"/>
              </a:rPr>
              <a:t>gamma</a:t>
            </a:r>
            <a:r>
              <a:rPr lang="en-GB" sz="1800" kern="100" dirty="0">
                <a:effectLst/>
                <a:latin typeface="Calibri" panose="020F0502020204030204" pitchFamily="34" charset="0"/>
                <a:ea typeface="Calibri" panose="020F0502020204030204" pitchFamily="34" charset="0"/>
                <a:cs typeface="Arial" panose="020B0604020202020204" pitchFamily="34" charset="0"/>
              </a:rPr>
              <a:t>: γ </a:t>
            </a:r>
            <a:r>
              <a:rPr lang="en-GB" sz="1800" kern="100"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GB" sz="1800" kern="100" dirty="0">
                <a:effectLst/>
                <a:latin typeface="Calibri" panose="020F0502020204030204" pitchFamily="34" charset="0"/>
                <a:ea typeface="Calibri" panose="020F0502020204030204" pitchFamily="34" charset="0"/>
                <a:cs typeface="Arial" panose="020B0604020202020204" pitchFamily="34" charset="0"/>
              </a:rPr>
              <a:t> Defined </a:t>
            </a:r>
            <a:r>
              <a:rPr lang="en-GB" sz="1800" b="1" kern="100" dirty="0">
                <a:effectLst/>
                <a:latin typeface="Calibri" panose="020F0502020204030204" pitchFamily="34" charset="0"/>
                <a:ea typeface="Calibri" panose="020F0502020204030204" pitchFamily="34" charset="0"/>
                <a:cs typeface="Arial" panose="020B0604020202020204" pitchFamily="34" charset="0"/>
              </a:rPr>
              <a:t>{0,1}</a:t>
            </a:r>
          </a:p>
          <a:p>
            <a:pPr marL="342900" lvl="0" indent="-342900">
              <a:lnSpc>
                <a:spcPct val="107000"/>
              </a:lnSpc>
              <a:buFont typeface="Symbol" panose="05050102010706020507" pitchFamily="18" charset="2"/>
              <a:buChar char=""/>
            </a:pPr>
            <a:r>
              <a:rPr lang="en-GB" sz="1800" u="sng" kern="100" dirty="0">
                <a:effectLst/>
                <a:latin typeface="Calibri" panose="020F0502020204030204" pitchFamily="34" charset="0"/>
                <a:ea typeface="Calibri" panose="020F0502020204030204" pitchFamily="34" charset="0"/>
                <a:cs typeface="Arial" panose="020B0604020202020204" pitchFamily="34" charset="0"/>
              </a:rPr>
              <a:t>Larger</a:t>
            </a:r>
            <a:r>
              <a:rPr lang="en-GB" sz="1800" kern="100" dirty="0">
                <a:effectLst/>
                <a:latin typeface="Calibri" panose="020F0502020204030204" pitchFamily="34" charset="0"/>
                <a:ea typeface="Calibri" panose="020F0502020204030204" pitchFamily="34" charset="0"/>
                <a:cs typeface="Arial" panose="020B0604020202020204" pitchFamily="34" charset="0"/>
              </a:rPr>
              <a:t> γ </a:t>
            </a:r>
            <a:r>
              <a:rPr lang="en-GB" sz="1800" kern="100"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GB" sz="1800" kern="100" dirty="0">
                <a:effectLst/>
                <a:latin typeface="Calibri" panose="020F0502020204030204" pitchFamily="34" charset="0"/>
                <a:ea typeface="Calibri" panose="020F0502020204030204" pitchFamily="34" charset="0"/>
                <a:cs typeface="Arial" panose="020B0604020202020204" pitchFamily="34" charset="0"/>
              </a:rPr>
              <a:t> less discount </a:t>
            </a:r>
            <a:r>
              <a:rPr lang="en-GB" sz="1800" kern="100"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GB" sz="1800" kern="100" dirty="0">
                <a:effectLst/>
                <a:latin typeface="Calibri" panose="020F0502020204030204" pitchFamily="34" charset="0"/>
                <a:ea typeface="Calibri" panose="020F0502020204030204" pitchFamily="34" charset="0"/>
                <a:cs typeface="Arial" panose="020B0604020202020204" pitchFamily="34" charset="0"/>
              </a:rPr>
              <a:t> </a:t>
            </a:r>
            <a:r>
              <a:rPr lang="en-GB" sz="1800" u="sng" kern="100" dirty="0">
                <a:effectLst/>
                <a:latin typeface="Calibri" panose="020F0502020204030204" pitchFamily="34" charset="0"/>
                <a:ea typeface="Calibri" panose="020F0502020204030204" pitchFamily="34" charset="0"/>
                <a:cs typeface="Arial" panose="020B0604020202020204" pitchFamily="34" charset="0"/>
              </a:rPr>
              <a:t>Care more about future</a:t>
            </a:r>
          </a:p>
          <a:p>
            <a:pPr marL="342900" lvl="0" indent="-342900">
              <a:lnSpc>
                <a:spcPct val="107000"/>
              </a:lnSpc>
              <a:buFont typeface="Symbol" panose="05050102010706020507" pitchFamily="18" charset="2"/>
              <a:buChar char=""/>
            </a:pPr>
            <a:r>
              <a:rPr lang="en-GB" sz="1800" u="sng" kern="100" dirty="0">
                <a:effectLst/>
                <a:latin typeface="Calibri" panose="020F0502020204030204" pitchFamily="34" charset="0"/>
                <a:ea typeface="Calibri" panose="020F0502020204030204" pitchFamily="34" charset="0"/>
                <a:cs typeface="Arial" panose="020B0604020202020204" pitchFamily="34" charset="0"/>
              </a:rPr>
              <a:t>Smaller</a:t>
            </a:r>
            <a:r>
              <a:rPr lang="en-GB" sz="1800" kern="100" dirty="0">
                <a:effectLst/>
                <a:latin typeface="Calibri" panose="020F0502020204030204" pitchFamily="34" charset="0"/>
                <a:ea typeface="Calibri" panose="020F0502020204030204" pitchFamily="34" charset="0"/>
                <a:cs typeface="Arial" panose="020B0604020202020204" pitchFamily="34" charset="0"/>
              </a:rPr>
              <a:t> γ </a:t>
            </a:r>
            <a:r>
              <a:rPr lang="en-GB" sz="1800" kern="100"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GB" sz="1800" kern="100" dirty="0">
                <a:effectLst/>
                <a:latin typeface="Calibri" panose="020F0502020204030204" pitchFamily="34" charset="0"/>
                <a:ea typeface="Calibri" panose="020F0502020204030204" pitchFamily="34" charset="0"/>
                <a:cs typeface="Arial" panose="020B0604020202020204" pitchFamily="34" charset="0"/>
              </a:rPr>
              <a:t> more discount </a:t>
            </a:r>
            <a:r>
              <a:rPr lang="en-GB" sz="1800" kern="100"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GB" sz="1800" kern="100" dirty="0">
                <a:effectLst/>
                <a:latin typeface="Calibri" panose="020F0502020204030204" pitchFamily="34" charset="0"/>
                <a:ea typeface="Calibri" panose="020F0502020204030204" pitchFamily="34" charset="0"/>
                <a:cs typeface="Arial" panose="020B0604020202020204" pitchFamily="34" charset="0"/>
              </a:rPr>
              <a:t> </a:t>
            </a:r>
            <a:r>
              <a:rPr lang="en-GB" sz="1800" u="sng" kern="100" dirty="0">
                <a:effectLst/>
                <a:latin typeface="Calibri" panose="020F0502020204030204" pitchFamily="34" charset="0"/>
                <a:ea typeface="Calibri" panose="020F0502020204030204" pitchFamily="34" charset="0"/>
                <a:cs typeface="Arial" panose="020B0604020202020204" pitchFamily="34" charset="0"/>
              </a:rPr>
              <a:t>Care less about future</a:t>
            </a: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Arial" panose="020B0604020202020204" pitchFamily="34" charset="0"/>
              </a:rPr>
              <a:t>Future rewards will be discounted by gamma to the exponent of the time step.</a:t>
            </a:r>
          </a:p>
          <a:p>
            <a:pPr marL="342900" lvl="0" indent="-342900">
              <a:lnSpc>
                <a:spcPct val="107000"/>
              </a:lnSpc>
              <a:spcAft>
                <a:spcPts val="800"/>
              </a:spcAft>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Arial" panose="020B0604020202020204" pitchFamily="34" charset="0"/>
              </a:rPr>
              <a:t>Higher exponent </a:t>
            </a:r>
            <a:r>
              <a:rPr lang="en-GB" sz="1800" kern="100"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GB" sz="1800" kern="100" dirty="0">
                <a:effectLst/>
                <a:latin typeface="Calibri" panose="020F0502020204030204" pitchFamily="34" charset="0"/>
                <a:ea typeface="Calibri" panose="020F0502020204030204" pitchFamily="34" charset="0"/>
                <a:cs typeface="Arial" panose="020B0604020202020204" pitchFamily="34" charset="0"/>
              </a:rPr>
              <a:t> smaller gamma </a:t>
            </a:r>
            <a:r>
              <a:rPr lang="en-GB" sz="1800" kern="100"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GB" sz="1800" kern="100" dirty="0">
                <a:effectLst/>
                <a:latin typeface="Calibri" panose="020F0502020204030204" pitchFamily="34" charset="0"/>
                <a:ea typeface="Calibri" panose="020F0502020204030204" pitchFamily="34" charset="0"/>
                <a:cs typeface="Arial" panose="020B0604020202020204" pitchFamily="34" charset="0"/>
              </a:rPr>
              <a:t> </a:t>
            </a:r>
            <a:r>
              <a:rPr lang="en-GB" sz="1800" b="1" kern="100" dirty="0">
                <a:effectLst/>
                <a:latin typeface="Calibri" panose="020F0502020204030204" pitchFamily="34" charset="0"/>
                <a:ea typeface="Calibri" panose="020F0502020204030204" pitchFamily="34" charset="0"/>
                <a:cs typeface="Arial" panose="020B0604020202020204" pitchFamily="34" charset="0"/>
              </a:rPr>
              <a:t>more discount for future steps </a:t>
            </a:r>
            <a:r>
              <a:rPr lang="en-GB" sz="1800" kern="100" dirty="0">
                <a:effectLst/>
                <a:latin typeface="Calibri" panose="020F0502020204030204" pitchFamily="34" charset="0"/>
                <a:ea typeface="Calibri" panose="020F0502020204030204" pitchFamily="34" charset="0"/>
                <a:cs typeface="Arial" panose="020B0604020202020204" pitchFamily="34" charset="0"/>
              </a:rPr>
              <a:t>(less reward for far future)</a:t>
            </a:r>
          </a:p>
        </p:txBody>
      </p:sp>
      <p:sp>
        <p:nvSpPr>
          <p:cNvPr id="4" name="Rechteck 3">
            <a:extLst>
              <a:ext uri="{FF2B5EF4-FFF2-40B4-BE49-F238E27FC236}">
                <a16:creationId xmlns:a16="http://schemas.microsoft.com/office/drawing/2014/main" id="{17C9EE3E-0876-5181-993F-3D26166DFBAB}"/>
              </a:ext>
            </a:extLst>
          </p:cNvPr>
          <p:cNvSpPr/>
          <p:nvPr/>
        </p:nvSpPr>
        <p:spPr>
          <a:xfrm>
            <a:off x="496" y="0"/>
            <a:ext cx="12192000" cy="34622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C6068B4A-FCD8-092C-0DE0-708DF253C48C}"/>
              </a:ext>
            </a:extLst>
          </p:cNvPr>
          <p:cNvSpPr/>
          <p:nvPr/>
        </p:nvSpPr>
        <p:spPr>
          <a:xfrm>
            <a:off x="4866654" y="-1"/>
            <a:ext cx="2355525" cy="3462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 </a:t>
            </a:r>
          </a:p>
        </p:txBody>
      </p:sp>
      <p:sp>
        <p:nvSpPr>
          <p:cNvPr id="10" name="Textfeld 9">
            <a:extLst>
              <a:ext uri="{FF2B5EF4-FFF2-40B4-BE49-F238E27FC236}">
                <a16:creationId xmlns:a16="http://schemas.microsoft.com/office/drawing/2014/main" id="{244F68B9-62C2-B113-52DA-70BEAC47A999}"/>
              </a:ext>
            </a:extLst>
          </p:cNvPr>
          <p:cNvSpPr txBox="1"/>
          <p:nvPr/>
        </p:nvSpPr>
        <p:spPr>
          <a:xfrm>
            <a:off x="570514" y="-9525"/>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BASICS</a:t>
            </a:r>
          </a:p>
        </p:txBody>
      </p:sp>
      <p:sp>
        <p:nvSpPr>
          <p:cNvPr id="11" name="Textfeld 10">
            <a:extLst>
              <a:ext uri="{FF2B5EF4-FFF2-40B4-BE49-F238E27FC236}">
                <a16:creationId xmlns:a16="http://schemas.microsoft.com/office/drawing/2014/main" id="{1968C720-19D8-4609-C375-086A984B854E}"/>
              </a:ext>
            </a:extLst>
          </p:cNvPr>
          <p:cNvSpPr txBox="1"/>
          <p:nvPr/>
        </p:nvSpPr>
        <p:spPr>
          <a:xfrm>
            <a:off x="4918237" y="-4982"/>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DETAILS</a:t>
            </a:r>
          </a:p>
        </p:txBody>
      </p:sp>
      <p:sp>
        <p:nvSpPr>
          <p:cNvPr id="15" name="Textfeld 14">
            <a:extLst>
              <a:ext uri="{FF2B5EF4-FFF2-40B4-BE49-F238E27FC236}">
                <a16:creationId xmlns:a16="http://schemas.microsoft.com/office/drawing/2014/main" id="{D273F998-A21B-BF81-4B7D-1D0A3CEF9CE4}"/>
              </a:ext>
            </a:extLst>
          </p:cNvPr>
          <p:cNvSpPr txBox="1"/>
          <p:nvPr/>
        </p:nvSpPr>
        <p:spPr>
          <a:xfrm>
            <a:off x="9162793" y="-6574"/>
            <a:ext cx="2493814"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EXAMPLE</a:t>
            </a:r>
          </a:p>
        </p:txBody>
      </p:sp>
      <p:sp>
        <p:nvSpPr>
          <p:cNvPr id="3" name="Fußzeilenplatzhalter 6">
            <a:extLst>
              <a:ext uri="{FF2B5EF4-FFF2-40B4-BE49-F238E27FC236}">
                <a16:creationId xmlns:a16="http://schemas.microsoft.com/office/drawing/2014/main" id="{E994F624-F353-9877-398C-94716E3C2A2C}"/>
              </a:ext>
            </a:extLst>
          </p:cNvPr>
          <p:cNvSpPr>
            <a:spLocks noGrp="1"/>
          </p:cNvSpPr>
          <p:nvPr>
            <p:ph type="ftr" sz="quarter" idx="11"/>
          </p:nvPr>
        </p:nvSpPr>
        <p:spPr>
          <a:xfrm>
            <a:off x="4038600" y="6356350"/>
            <a:ext cx="4114800" cy="365125"/>
          </a:xfrm>
        </p:spPr>
        <p:txBody>
          <a:bodyPr/>
          <a:lstStyle/>
          <a:p>
            <a:r>
              <a:rPr lang="en-US" dirty="0"/>
              <a:t>Digital Organizations | Damiano Rousselet</a:t>
            </a:r>
          </a:p>
        </p:txBody>
      </p:sp>
      <p:sp>
        <p:nvSpPr>
          <p:cNvPr id="6" name="Datumsplatzhalter 4">
            <a:extLst>
              <a:ext uri="{FF2B5EF4-FFF2-40B4-BE49-F238E27FC236}">
                <a16:creationId xmlns:a16="http://schemas.microsoft.com/office/drawing/2014/main" id="{B843F365-8F8C-2E16-CA8A-30FE5B39737B}"/>
              </a:ext>
            </a:extLst>
          </p:cNvPr>
          <p:cNvSpPr>
            <a:spLocks noGrp="1"/>
          </p:cNvSpPr>
          <p:nvPr>
            <p:ph type="dt" sz="half" idx="2"/>
          </p:nvPr>
        </p:nvSpPr>
        <p:spPr>
          <a:xfrm>
            <a:off x="2311804" y="6354762"/>
            <a:ext cx="939338" cy="365125"/>
          </a:xfrm>
        </p:spPr>
        <p:txBody>
          <a:bodyPr/>
          <a:lstStyle/>
          <a:p>
            <a:r>
              <a:rPr lang="de-AT" dirty="0"/>
              <a:t>24.06.23</a:t>
            </a:r>
            <a:endParaRPr lang="de-DE" dirty="0"/>
          </a:p>
        </p:txBody>
      </p:sp>
      <p:pic>
        <p:nvPicPr>
          <p:cNvPr id="14" name="Picture 13" descr="Rewards">
            <a:extLst>
              <a:ext uri="{FF2B5EF4-FFF2-40B4-BE49-F238E27FC236}">
                <a16:creationId xmlns:a16="http://schemas.microsoft.com/office/drawing/2014/main" id="{510BF6E3-1C3A-3F36-CE65-67B19CF214E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439" y="3467240"/>
            <a:ext cx="4992086" cy="2303406"/>
          </a:xfrm>
          <a:prstGeom prst="rect">
            <a:avLst/>
          </a:prstGeom>
          <a:noFill/>
          <a:ln>
            <a:noFill/>
          </a:ln>
        </p:spPr>
      </p:pic>
    </p:spTree>
    <p:extLst>
      <p:ext uri="{BB962C8B-B14F-4D97-AF65-F5344CB8AC3E}">
        <p14:creationId xmlns:p14="http://schemas.microsoft.com/office/powerpoint/2010/main" val="583729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1277E713-02A1-164B-F04C-3B5D76958EED}"/>
              </a:ext>
            </a:extLst>
          </p:cNvPr>
          <p:cNvSpPr>
            <a:spLocks noGrp="1"/>
          </p:cNvSpPr>
          <p:nvPr>
            <p:ph type="sldNum" sz="quarter" idx="12"/>
          </p:nvPr>
        </p:nvSpPr>
        <p:spPr/>
        <p:txBody>
          <a:bodyPr/>
          <a:lstStyle/>
          <a:p>
            <a:fld id="{48F63A3B-78C7-47BE-AE5E-E10140E04643}" type="slidenum">
              <a:rPr lang="en-US" smtClean="0"/>
              <a:t>6</a:t>
            </a:fld>
            <a:endParaRPr lang="en-US"/>
          </a:p>
        </p:txBody>
      </p:sp>
      <p:sp>
        <p:nvSpPr>
          <p:cNvPr id="18" name="Rechteck 17">
            <a:extLst>
              <a:ext uri="{FF2B5EF4-FFF2-40B4-BE49-F238E27FC236}">
                <a16:creationId xmlns:a16="http://schemas.microsoft.com/office/drawing/2014/main" id="{382E2746-FA3D-686C-6536-FCFF829B90CD}"/>
              </a:ext>
            </a:extLst>
          </p:cNvPr>
          <p:cNvSpPr/>
          <p:nvPr/>
        </p:nvSpPr>
        <p:spPr>
          <a:xfrm>
            <a:off x="742950" y="1171575"/>
            <a:ext cx="1893094" cy="192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itle 1">
            <a:extLst>
              <a:ext uri="{FF2B5EF4-FFF2-40B4-BE49-F238E27FC236}">
                <a16:creationId xmlns:a16="http://schemas.microsoft.com/office/drawing/2014/main" id="{8F66F005-34BB-588B-AD20-7CEC688BEFCD}"/>
              </a:ext>
            </a:extLst>
          </p:cNvPr>
          <p:cNvSpPr txBox="1">
            <a:spLocks/>
          </p:cNvSpPr>
          <p:nvPr/>
        </p:nvSpPr>
        <p:spPr>
          <a:xfrm>
            <a:off x="550863" y="565446"/>
            <a:ext cx="11090275" cy="10998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badi" panose="020B0604020104020204" pitchFamily="34" charset="0"/>
                <a:cs typeface="Calibri" panose="020F0502020204030204" pitchFamily="34" charset="0"/>
              </a:rPr>
              <a:t>TYPE OF TASK</a:t>
            </a:r>
          </a:p>
        </p:txBody>
      </p:sp>
      <p:cxnSp>
        <p:nvCxnSpPr>
          <p:cNvPr id="22" name="Gerade Verbindung 6">
            <a:extLst>
              <a:ext uri="{FF2B5EF4-FFF2-40B4-BE49-F238E27FC236}">
                <a16:creationId xmlns:a16="http://schemas.microsoft.com/office/drawing/2014/main" id="{A5C47331-B388-894E-89F1-9C8A9AF3ECAF}"/>
              </a:ext>
            </a:extLst>
          </p:cNvPr>
          <p:cNvCxnSpPr/>
          <p:nvPr/>
        </p:nvCxnSpPr>
        <p:spPr>
          <a:xfrm>
            <a:off x="740270" y="1654181"/>
            <a:ext cx="1800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Rechteck 3">
            <a:extLst>
              <a:ext uri="{FF2B5EF4-FFF2-40B4-BE49-F238E27FC236}">
                <a16:creationId xmlns:a16="http://schemas.microsoft.com/office/drawing/2014/main" id="{17C9EE3E-0876-5181-993F-3D26166DFBAB}"/>
              </a:ext>
            </a:extLst>
          </p:cNvPr>
          <p:cNvSpPr/>
          <p:nvPr/>
        </p:nvSpPr>
        <p:spPr>
          <a:xfrm>
            <a:off x="496" y="0"/>
            <a:ext cx="12192000" cy="34622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C6068B4A-FCD8-092C-0DE0-708DF253C48C}"/>
              </a:ext>
            </a:extLst>
          </p:cNvPr>
          <p:cNvSpPr/>
          <p:nvPr/>
        </p:nvSpPr>
        <p:spPr>
          <a:xfrm>
            <a:off x="4866654" y="-1"/>
            <a:ext cx="2355525" cy="3462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 </a:t>
            </a:r>
          </a:p>
        </p:txBody>
      </p:sp>
      <p:sp>
        <p:nvSpPr>
          <p:cNvPr id="10" name="Textfeld 9">
            <a:extLst>
              <a:ext uri="{FF2B5EF4-FFF2-40B4-BE49-F238E27FC236}">
                <a16:creationId xmlns:a16="http://schemas.microsoft.com/office/drawing/2014/main" id="{244F68B9-62C2-B113-52DA-70BEAC47A999}"/>
              </a:ext>
            </a:extLst>
          </p:cNvPr>
          <p:cNvSpPr txBox="1"/>
          <p:nvPr/>
        </p:nvSpPr>
        <p:spPr>
          <a:xfrm>
            <a:off x="570514" y="-9525"/>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BASICS</a:t>
            </a:r>
          </a:p>
        </p:txBody>
      </p:sp>
      <p:sp>
        <p:nvSpPr>
          <p:cNvPr id="11" name="Textfeld 10">
            <a:extLst>
              <a:ext uri="{FF2B5EF4-FFF2-40B4-BE49-F238E27FC236}">
                <a16:creationId xmlns:a16="http://schemas.microsoft.com/office/drawing/2014/main" id="{1968C720-19D8-4609-C375-086A984B854E}"/>
              </a:ext>
            </a:extLst>
          </p:cNvPr>
          <p:cNvSpPr txBox="1"/>
          <p:nvPr/>
        </p:nvSpPr>
        <p:spPr>
          <a:xfrm>
            <a:off x="4918237" y="-4982"/>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DETAILS</a:t>
            </a:r>
          </a:p>
        </p:txBody>
      </p:sp>
      <p:sp>
        <p:nvSpPr>
          <p:cNvPr id="15" name="Textfeld 14">
            <a:extLst>
              <a:ext uri="{FF2B5EF4-FFF2-40B4-BE49-F238E27FC236}">
                <a16:creationId xmlns:a16="http://schemas.microsoft.com/office/drawing/2014/main" id="{D273F998-A21B-BF81-4B7D-1D0A3CEF9CE4}"/>
              </a:ext>
            </a:extLst>
          </p:cNvPr>
          <p:cNvSpPr txBox="1"/>
          <p:nvPr/>
        </p:nvSpPr>
        <p:spPr>
          <a:xfrm>
            <a:off x="9162793" y="-6574"/>
            <a:ext cx="2493814"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EXAMPLE</a:t>
            </a:r>
          </a:p>
        </p:txBody>
      </p:sp>
      <p:sp>
        <p:nvSpPr>
          <p:cNvPr id="3" name="Fußzeilenplatzhalter 6">
            <a:extLst>
              <a:ext uri="{FF2B5EF4-FFF2-40B4-BE49-F238E27FC236}">
                <a16:creationId xmlns:a16="http://schemas.microsoft.com/office/drawing/2014/main" id="{E994F624-F353-9877-398C-94716E3C2A2C}"/>
              </a:ext>
            </a:extLst>
          </p:cNvPr>
          <p:cNvSpPr>
            <a:spLocks noGrp="1"/>
          </p:cNvSpPr>
          <p:nvPr>
            <p:ph type="ftr" sz="quarter" idx="11"/>
          </p:nvPr>
        </p:nvSpPr>
        <p:spPr>
          <a:xfrm>
            <a:off x="4038600" y="6356350"/>
            <a:ext cx="4114800" cy="365125"/>
          </a:xfrm>
        </p:spPr>
        <p:txBody>
          <a:bodyPr/>
          <a:lstStyle/>
          <a:p>
            <a:r>
              <a:rPr lang="en-US" dirty="0"/>
              <a:t>Digital Organizations | Damiano Rousselet</a:t>
            </a:r>
          </a:p>
        </p:txBody>
      </p:sp>
      <p:sp>
        <p:nvSpPr>
          <p:cNvPr id="6" name="Datumsplatzhalter 4">
            <a:extLst>
              <a:ext uri="{FF2B5EF4-FFF2-40B4-BE49-F238E27FC236}">
                <a16:creationId xmlns:a16="http://schemas.microsoft.com/office/drawing/2014/main" id="{B843F365-8F8C-2E16-CA8A-30FE5B39737B}"/>
              </a:ext>
            </a:extLst>
          </p:cNvPr>
          <p:cNvSpPr>
            <a:spLocks noGrp="1"/>
          </p:cNvSpPr>
          <p:nvPr>
            <p:ph type="dt" sz="half" idx="2"/>
          </p:nvPr>
        </p:nvSpPr>
        <p:spPr>
          <a:xfrm>
            <a:off x="2311804" y="6354762"/>
            <a:ext cx="939338" cy="365125"/>
          </a:xfrm>
        </p:spPr>
        <p:txBody>
          <a:bodyPr/>
          <a:lstStyle/>
          <a:p>
            <a:r>
              <a:rPr lang="de-AT" dirty="0"/>
              <a:t>24.06.23</a:t>
            </a:r>
            <a:endParaRPr lang="de-DE" dirty="0"/>
          </a:p>
        </p:txBody>
      </p:sp>
      <p:sp>
        <p:nvSpPr>
          <p:cNvPr id="5" name="TextBox 4">
            <a:extLst>
              <a:ext uri="{FF2B5EF4-FFF2-40B4-BE49-F238E27FC236}">
                <a16:creationId xmlns:a16="http://schemas.microsoft.com/office/drawing/2014/main" id="{9CA4C668-6228-685D-E9E1-04D45D68EC63}"/>
              </a:ext>
            </a:extLst>
          </p:cNvPr>
          <p:cNvSpPr txBox="1"/>
          <p:nvPr/>
        </p:nvSpPr>
        <p:spPr>
          <a:xfrm>
            <a:off x="688553" y="1908031"/>
            <a:ext cx="10968053" cy="12646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lvl="0" indent="-342900">
              <a:lnSpc>
                <a:spcPct val="107000"/>
              </a:lnSpc>
              <a:buFont typeface="Symbol" panose="05050102010706020507" pitchFamily="18" charset="2"/>
              <a:buChar char=""/>
            </a:pPr>
            <a:r>
              <a:rPr lang="en-GB" kern="100" dirty="0">
                <a:effectLst/>
                <a:latin typeface="Calibri" panose="020F0502020204030204" pitchFamily="34" charset="0"/>
                <a:ea typeface="Calibri" panose="020F0502020204030204" pitchFamily="34" charset="0"/>
                <a:cs typeface="Arial" panose="020B0604020202020204" pitchFamily="34" charset="0"/>
              </a:rPr>
              <a:t>Task </a:t>
            </a:r>
            <a:r>
              <a:rPr lang="en-GB" kern="100"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GB" kern="100" dirty="0">
                <a:effectLst/>
                <a:latin typeface="Calibri" panose="020F0502020204030204" pitchFamily="34" charset="0"/>
                <a:ea typeface="Calibri" panose="020F0502020204030204" pitchFamily="34" charset="0"/>
                <a:cs typeface="Arial" panose="020B0604020202020204" pitchFamily="34" charset="0"/>
              </a:rPr>
              <a:t> Instance of RL problem. 2 Types:</a:t>
            </a:r>
          </a:p>
          <a:p>
            <a:pPr marL="742950" lvl="1" indent="-285750">
              <a:lnSpc>
                <a:spcPct val="107000"/>
              </a:lnSpc>
              <a:buFont typeface="Courier New" panose="02070309020205020404" pitchFamily="49" charset="0"/>
              <a:buChar char="o"/>
            </a:pPr>
            <a:r>
              <a:rPr lang="en-GB" b="1" kern="100" dirty="0">
                <a:effectLst/>
                <a:latin typeface="Calibri" panose="020F0502020204030204" pitchFamily="34" charset="0"/>
                <a:ea typeface="Calibri" panose="020F0502020204030204" pitchFamily="34" charset="0"/>
                <a:cs typeface="Arial" panose="020B0604020202020204" pitchFamily="34" charset="0"/>
              </a:rPr>
              <a:t>Episodic</a:t>
            </a:r>
            <a:r>
              <a:rPr lang="en-GB" kern="100" dirty="0">
                <a:effectLst/>
                <a:latin typeface="Calibri" panose="020F0502020204030204" pitchFamily="34" charset="0"/>
                <a:ea typeface="Calibri" panose="020F0502020204030204" pitchFamily="34" charset="0"/>
                <a:cs typeface="Arial" panose="020B0604020202020204" pitchFamily="34" charset="0"/>
              </a:rPr>
              <a:t>: Starting &amp; ending point (terminal state).</a:t>
            </a:r>
          </a:p>
          <a:p>
            <a:pPr marL="1143000" lvl="2" indent="-228600">
              <a:lnSpc>
                <a:spcPct val="107000"/>
              </a:lnSpc>
              <a:buFont typeface="Wingdings" panose="05000000000000000000" pitchFamily="2" charset="2"/>
              <a:buChar char=""/>
            </a:pPr>
            <a:r>
              <a:rPr lang="en-GB" kern="100" dirty="0">
                <a:effectLst/>
                <a:latin typeface="Calibri" panose="020F0502020204030204" pitchFamily="34" charset="0"/>
                <a:ea typeface="Calibri" panose="020F0502020204030204" pitchFamily="34" charset="0"/>
                <a:cs typeface="Arial" panose="020B0604020202020204" pitchFamily="34" charset="0"/>
              </a:rPr>
              <a:t>E.g. Video game: task starts at new Level, ends </a:t>
            </a:r>
            <a:r>
              <a:rPr lang="en-GB" b="1" kern="100" dirty="0">
                <a:effectLst/>
                <a:latin typeface="Calibri" panose="020F0502020204030204" pitchFamily="34" charset="0"/>
                <a:ea typeface="Calibri" panose="020F0502020204030204" pitchFamily="34" charset="0"/>
                <a:cs typeface="Arial" panose="020B0604020202020204" pitchFamily="34" charset="0"/>
              </a:rPr>
              <a:t>when killed or reached the end of the level.</a:t>
            </a:r>
            <a:endParaRPr lang="en-GB" kern="1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spcAft>
                <a:spcPts val="800"/>
              </a:spcAft>
              <a:buFont typeface="Courier New" panose="02070309020205020404" pitchFamily="49" charset="0"/>
              <a:buChar char="o"/>
            </a:pPr>
            <a:r>
              <a:rPr lang="en-GB" b="1" kern="100" dirty="0">
                <a:effectLst/>
                <a:latin typeface="Calibri" panose="020F0502020204030204" pitchFamily="34" charset="0"/>
                <a:ea typeface="Calibri" panose="020F0502020204030204" pitchFamily="34" charset="0"/>
                <a:cs typeface="Arial" panose="020B0604020202020204" pitchFamily="34" charset="0"/>
              </a:rPr>
              <a:t>Continuing</a:t>
            </a:r>
            <a:r>
              <a:rPr lang="en-GB" kern="100" dirty="0">
                <a:effectLst/>
                <a:latin typeface="Calibri" panose="020F0502020204030204" pitchFamily="34" charset="0"/>
                <a:ea typeface="Calibri" panose="020F0502020204030204" pitchFamily="34" charset="0"/>
                <a:cs typeface="Arial" panose="020B0604020202020204" pitchFamily="34" charset="0"/>
              </a:rPr>
              <a:t>: Task continues forever (no terminal state)</a:t>
            </a:r>
          </a:p>
        </p:txBody>
      </p:sp>
      <p:pic>
        <p:nvPicPr>
          <p:cNvPr id="7" name="Picture 6" descr="Tasks recap">
            <a:extLst>
              <a:ext uri="{FF2B5EF4-FFF2-40B4-BE49-F238E27FC236}">
                <a16:creationId xmlns:a16="http://schemas.microsoft.com/office/drawing/2014/main" id="{494F3393-F773-A9E6-51DE-A170F99E6E1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3430" y="2938417"/>
            <a:ext cx="5383770" cy="30269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61854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1277E713-02A1-164B-F04C-3B5D76958EED}"/>
              </a:ext>
            </a:extLst>
          </p:cNvPr>
          <p:cNvSpPr>
            <a:spLocks noGrp="1"/>
          </p:cNvSpPr>
          <p:nvPr>
            <p:ph type="sldNum" sz="quarter" idx="12"/>
          </p:nvPr>
        </p:nvSpPr>
        <p:spPr/>
        <p:txBody>
          <a:bodyPr/>
          <a:lstStyle/>
          <a:p>
            <a:fld id="{48F63A3B-78C7-47BE-AE5E-E10140E04643}" type="slidenum">
              <a:rPr lang="en-US" smtClean="0"/>
              <a:t>7</a:t>
            </a:fld>
            <a:endParaRPr lang="en-US"/>
          </a:p>
        </p:txBody>
      </p:sp>
      <p:sp>
        <p:nvSpPr>
          <p:cNvPr id="18" name="Rechteck 17">
            <a:extLst>
              <a:ext uri="{FF2B5EF4-FFF2-40B4-BE49-F238E27FC236}">
                <a16:creationId xmlns:a16="http://schemas.microsoft.com/office/drawing/2014/main" id="{382E2746-FA3D-686C-6536-FCFF829B90CD}"/>
              </a:ext>
            </a:extLst>
          </p:cNvPr>
          <p:cNvSpPr/>
          <p:nvPr/>
        </p:nvSpPr>
        <p:spPr>
          <a:xfrm>
            <a:off x="742950" y="1171575"/>
            <a:ext cx="1893094" cy="192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itle 1">
            <a:extLst>
              <a:ext uri="{FF2B5EF4-FFF2-40B4-BE49-F238E27FC236}">
                <a16:creationId xmlns:a16="http://schemas.microsoft.com/office/drawing/2014/main" id="{8F66F005-34BB-588B-AD20-7CEC688BEFCD}"/>
              </a:ext>
            </a:extLst>
          </p:cNvPr>
          <p:cNvSpPr txBox="1">
            <a:spLocks/>
          </p:cNvSpPr>
          <p:nvPr/>
        </p:nvSpPr>
        <p:spPr>
          <a:xfrm>
            <a:off x="550863" y="565446"/>
            <a:ext cx="11090275" cy="10998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badi" panose="020B0604020104020204" pitchFamily="34" charset="0"/>
                <a:cs typeface="Calibri" panose="020F0502020204030204" pitchFamily="34" charset="0"/>
              </a:rPr>
              <a:t>EXPLORATION / EXPLOITATION TRADE-OFF</a:t>
            </a:r>
          </a:p>
        </p:txBody>
      </p:sp>
      <p:cxnSp>
        <p:nvCxnSpPr>
          <p:cNvPr id="22" name="Gerade Verbindung 6">
            <a:extLst>
              <a:ext uri="{FF2B5EF4-FFF2-40B4-BE49-F238E27FC236}">
                <a16:creationId xmlns:a16="http://schemas.microsoft.com/office/drawing/2014/main" id="{A5C47331-B388-894E-89F1-9C8A9AF3ECAF}"/>
              </a:ext>
            </a:extLst>
          </p:cNvPr>
          <p:cNvCxnSpPr/>
          <p:nvPr/>
        </p:nvCxnSpPr>
        <p:spPr>
          <a:xfrm>
            <a:off x="740270" y="1654181"/>
            <a:ext cx="1800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Rechteck 3">
            <a:extLst>
              <a:ext uri="{FF2B5EF4-FFF2-40B4-BE49-F238E27FC236}">
                <a16:creationId xmlns:a16="http://schemas.microsoft.com/office/drawing/2014/main" id="{17C9EE3E-0876-5181-993F-3D26166DFBAB}"/>
              </a:ext>
            </a:extLst>
          </p:cNvPr>
          <p:cNvSpPr/>
          <p:nvPr/>
        </p:nvSpPr>
        <p:spPr>
          <a:xfrm>
            <a:off x="496" y="0"/>
            <a:ext cx="12192000" cy="34622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C6068B4A-FCD8-092C-0DE0-708DF253C48C}"/>
              </a:ext>
            </a:extLst>
          </p:cNvPr>
          <p:cNvSpPr/>
          <p:nvPr/>
        </p:nvSpPr>
        <p:spPr>
          <a:xfrm>
            <a:off x="4866654" y="-1"/>
            <a:ext cx="2355525" cy="3462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 </a:t>
            </a:r>
          </a:p>
        </p:txBody>
      </p:sp>
      <p:sp>
        <p:nvSpPr>
          <p:cNvPr id="10" name="Textfeld 9">
            <a:extLst>
              <a:ext uri="{FF2B5EF4-FFF2-40B4-BE49-F238E27FC236}">
                <a16:creationId xmlns:a16="http://schemas.microsoft.com/office/drawing/2014/main" id="{244F68B9-62C2-B113-52DA-70BEAC47A999}"/>
              </a:ext>
            </a:extLst>
          </p:cNvPr>
          <p:cNvSpPr txBox="1"/>
          <p:nvPr/>
        </p:nvSpPr>
        <p:spPr>
          <a:xfrm>
            <a:off x="570514" y="-9525"/>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BASICS</a:t>
            </a:r>
          </a:p>
        </p:txBody>
      </p:sp>
      <p:sp>
        <p:nvSpPr>
          <p:cNvPr id="11" name="Textfeld 10">
            <a:extLst>
              <a:ext uri="{FF2B5EF4-FFF2-40B4-BE49-F238E27FC236}">
                <a16:creationId xmlns:a16="http://schemas.microsoft.com/office/drawing/2014/main" id="{1968C720-19D8-4609-C375-086A984B854E}"/>
              </a:ext>
            </a:extLst>
          </p:cNvPr>
          <p:cNvSpPr txBox="1"/>
          <p:nvPr/>
        </p:nvSpPr>
        <p:spPr>
          <a:xfrm>
            <a:off x="4918237" y="-4982"/>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DETAILS</a:t>
            </a:r>
          </a:p>
        </p:txBody>
      </p:sp>
      <p:sp>
        <p:nvSpPr>
          <p:cNvPr id="15" name="Textfeld 14">
            <a:extLst>
              <a:ext uri="{FF2B5EF4-FFF2-40B4-BE49-F238E27FC236}">
                <a16:creationId xmlns:a16="http://schemas.microsoft.com/office/drawing/2014/main" id="{D273F998-A21B-BF81-4B7D-1D0A3CEF9CE4}"/>
              </a:ext>
            </a:extLst>
          </p:cNvPr>
          <p:cNvSpPr txBox="1"/>
          <p:nvPr/>
        </p:nvSpPr>
        <p:spPr>
          <a:xfrm>
            <a:off x="9162793" y="-6574"/>
            <a:ext cx="2493814"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EXAMPLE</a:t>
            </a:r>
          </a:p>
        </p:txBody>
      </p:sp>
      <p:sp>
        <p:nvSpPr>
          <p:cNvPr id="3" name="Fußzeilenplatzhalter 6">
            <a:extLst>
              <a:ext uri="{FF2B5EF4-FFF2-40B4-BE49-F238E27FC236}">
                <a16:creationId xmlns:a16="http://schemas.microsoft.com/office/drawing/2014/main" id="{E994F624-F353-9877-398C-94716E3C2A2C}"/>
              </a:ext>
            </a:extLst>
          </p:cNvPr>
          <p:cNvSpPr>
            <a:spLocks noGrp="1"/>
          </p:cNvSpPr>
          <p:nvPr>
            <p:ph type="ftr" sz="quarter" idx="11"/>
          </p:nvPr>
        </p:nvSpPr>
        <p:spPr>
          <a:xfrm>
            <a:off x="4038600" y="6356350"/>
            <a:ext cx="4114800" cy="365125"/>
          </a:xfrm>
        </p:spPr>
        <p:txBody>
          <a:bodyPr/>
          <a:lstStyle/>
          <a:p>
            <a:r>
              <a:rPr lang="en-US" dirty="0"/>
              <a:t>Digital Organizations | Damiano Rousselet</a:t>
            </a:r>
          </a:p>
        </p:txBody>
      </p:sp>
      <p:sp>
        <p:nvSpPr>
          <p:cNvPr id="6" name="Datumsplatzhalter 4">
            <a:extLst>
              <a:ext uri="{FF2B5EF4-FFF2-40B4-BE49-F238E27FC236}">
                <a16:creationId xmlns:a16="http://schemas.microsoft.com/office/drawing/2014/main" id="{B843F365-8F8C-2E16-CA8A-30FE5B39737B}"/>
              </a:ext>
            </a:extLst>
          </p:cNvPr>
          <p:cNvSpPr>
            <a:spLocks noGrp="1"/>
          </p:cNvSpPr>
          <p:nvPr>
            <p:ph type="dt" sz="half" idx="2"/>
          </p:nvPr>
        </p:nvSpPr>
        <p:spPr>
          <a:xfrm>
            <a:off x="2311804" y="6354762"/>
            <a:ext cx="939338" cy="365125"/>
          </a:xfrm>
        </p:spPr>
        <p:txBody>
          <a:bodyPr/>
          <a:lstStyle/>
          <a:p>
            <a:r>
              <a:rPr lang="de-AT" dirty="0"/>
              <a:t>24.06.23</a:t>
            </a:r>
            <a:endParaRPr lang="de-DE" dirty="0"/>
          </a:p>
        </p:txBody>
      </p:sp>
      <p:sp>
        <p:nvSpPr>
          <p:cNvPr id="5" name="TextBox 4">
            <a:extLst>
              <a:ext uri="{FF2B5EF4-FFF2-40B4-BE49-F238E27FC236}">
                <a16:creationId xmlns:a16="http://schemas.microsoft.com/office/drawing/2014/main" id="{9CA4C668-6228-685D-E9E1-04D45D68EC63}"/>
              </a:ext>
            </a:extLst>
          </p:cNvPr>
          <p:cNvSpPr txBox="1"/>
          <p:nvPr/>
        </p:nvSpPr>
        <p:spPr>
          <a:xfrm>
            <a:off x="688553" y="1908031"/>
            <a:ext cx="10968053" cy="3737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lvl="0" indent="-342900">
              <a:lnSpc>
                <a:spcPct val="107000"/>
              </a:lnSpc>
              <a:spcAft>
                <a:spcPts val="800"/>
              </a:spcAft>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Arial" panose="020B0604020202020204" pitchFamily="34" charset="0"/>
              </a:rPr>
              <a:t>Exploration / exploitation trade-off </a:t>
            </a:r>
            <a:r>
              <a:rPr lang="en-GB" sz="1800" kern="100"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GB" sz="1800" kern="100" dirty="0">
                <a:effectLst/>
                <a:latin typeface="Calibri" panose="020F0502020204030204" pitchFamily="34" charset="0"/>
                <a:ea typeface="Calibri" panose="020F0502020204030204" pitchFamily="34" charset="0"/>
                <a:cs typeface="Arial" panose="020B0604020202020204" pitchFamily="34" charset="0"/>
              </a:rPr>
              <a:t> Need rule to choose:</a:t>
            </a:r>
          </a:p>
        </p:txBody>
      </p:sp>
      <p:pic>
        <p:nvPicPr>
          <p:cNvPr id="13" name="Picture 12" descr="Exploration Exploitation Tradeoff">
            <a:extLst>
              <a:ext uri="{FF2B5EF4-FFF2-40B4-BE49-F238E27FC236}">
                <a16:creationId xmlns:a16="http://schemas.microsoft.com/office/drawing/2014/main" id="{9D7C2334-D0FF-F297-0D3B-BDF8E107F80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2242459"/>
            <a:ext cx="6613684" cy="37187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07799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1277E713-02A1-164B-F04C-3B5D76958EED}"/>
              </a:ext>
            </a:extLst>
          </p:cNvPr>
          <p:cNvSpPr>
            <a:spLocks noGrp="1"/>
          </p:cNvSpPr>
          <p:nvPr>
            <p:ph type="sldNum" sz="quarter" idx="12"/>
          </p:nvPr>
        </p:nvSpPr>
        <p:spPr/>
        <p:txBody>
          <a:bodyPr/>
          <a:lstStyle/>
          <a:p>
            <a:fld id="{48F63A3B-78C7-47BE-AE5E-E10140E04643}" type="slidenum">
              <a:rPr lang="en-US" smtClean="0"/>
              <a:t>8</a:t>
            </a:fld>
            <a:endParaRPr lang="en-US"/>
          </a:p>
        </p:txBody>
      </p:sp>
      <p:sp>
        <p:nvSpPr>
          <p:cNvPr id="18" name="Rechteck 17">
            <a:extLst>
              <a:ext uri="{FF2B5EF4-FFF2-40B4-BE49-F238E27FC236}">
                <a16:creationId xmlns:a16="http://schemas.microsoft.com/office/drawing/2014/main" id="{382E2746-FA3D-686C-6536-FCFF829B90CD}"/>
              </a:ext>
            </a:extLst>
          </p:cNvPr>
          <p:cNvSpPr/>
          <p:nvPr/>
        </p:nvSpPr>
        <p:spPr>
          <a:xfrm>
            <a:off x="742950" y="1171575"/>
            <a:ext cx="1893094" cy="192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itle 1">
            <a:extLst>
              <a:ext uri="{FF2B5EF4-FFF2-40B4-BE49-F238E27FC236}">
                <a16:creationId xmlns:a16="http://schemas.microsoft.com/office/drawing/2014/main" id="{8F66F005-34BB-588B-AD20-7CEC688BEFCD}"/>
              </a:ext>
            </a:extLst>
          </p:cNvPr>
          <p:cNvSpPr txBox="1">
            <a:spLocks/>
          </p:cNvSpPr>
          <p:nvPr/>
        </p:nvSpPr>
        <p:spPr>
          <a:xfrm>
            <a:off x="550863" y="565446"/>
            <a:ext cx="11090275" cy="10998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badi" panose="020B0604020104020204" pitchFamily="34" charset="0"/>
                <a:cs typeface="Calibri" panose="020F0502020204030204" pitchFamily="34" charset="0"/>
              </a:rPr>
              <a:t>POLICY </a:t>
            </a:r>
            <a:r>
              <a:rPr lang="el-GR" sz="3600" b="1" dirty="0">
                <a:latin typeface="Abadi" panose="020B0604020104020204" pitchFamily="34" charset="0"/>
                <a:cs typeface="Calibri" panose="020F0502020204030204" pitchFamily="34" charset="0"/>
              </a:rPr>
              <a:t>π</a:t>
            </a:r>
            <a:r>
              <a:rPr lang="en-US" sz="3600" b="1" dirty="0">
                <a:latin typeface="Abadi" panose="020B0604020104020204" pitchFamily="34" charset="0"/>
                <a:cs typeface="Calibri" panose="020F0502020204030204" pitchFamily="34" charset="0"/>
              </a:rPr>
              <a:t> </a:t>
            </a:r>
          </a:p>
        </p:txBody>
      </p:sp>
      <p:cxnSp>
        <p:nvCxnSpPr>
          <p:cNvPr id="22" name="Gerade Verbindung 6">
            <a:extLst>
              <a:ext uri="{FF2B5EF4-FFF2-40B4-BE49-F238E27FC236}">
                <a16:creationId xmlns:a16="http://schemas.microsoft.com/office/drawing/2014/main" id="{A5C47331-B388-894E-89F1-9C8A9AF3ECAF}"/>
              </a:ext>
            </a:extLst>
          </p:cNvPr>
          <p:cNvCxnSpPr/>
          <p:nvPr/>
        </p:nvCxnSpPr>
        <p:spPr>
          <a:xfrm>
            <a:off x="740270" y="1654181"/>
            <a:ext cx="1800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Rechteck 3">
            <a:extLst>
              <a:ext uri="{FF2B5EF4-FFF2-40B4-BE49-F238E27FC236}">
                <a16:creationId xmlns:a16="http://schemas.microsoft.com/office/drawing/2014/main" id="{17C9EE3E-0876-5181-993F-3D26166DFBAB}"/>
              </a:ext>
            </a:extLst>
          </p:cNvPr>
          <p:cNvSpPr/>
          <p:nvPr/>
        </p:nvSpPr>
        <p:spPr>
          <a:xfrm>
            <a:off x="496" y="0"/>
            <a:ext cx="12192000" cy="34622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C6068B4A-FCD8-092C-0DE0-708DF253C48C}"/>
              </a:ext>
            </a:extLst>
          </p:cNvPr>
          <p:cNvSpPr/>
          <p:nvPr/>
        </p:nvSpPr>
        <p:spPr>
          <a:xfrm>
            <a:off x="4866654" y="-1"/>
            <a:ext cx="2355525" cy="3462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 </a:t>
            </a:r>
          </a:p>
        </p:txBody>
      </p:sp>
      <p:sp>
        <p:nvSpPr>
          <p:cNvPr id="10" name="Textfeld 9">
            <a:extLst>
              <a:ext uri="{FF2B5EF4-FFF2-40B4-BE49-F238E27FC236}">
                <a16:creationId xmlns:a16="http://schemas.microsoft.com/office/drawing/2014/main" id="{244F68B9-62C2-B113-52DA-70BEAC47A999}"/>
              </a:ext>
            </a:extLst>
          </p:cNvPr>
          <p:cNvSpPr txBox="1"/>
          <p:nvPr/>
        </p:nvSpPr>
        <p:spPr>
          <a:xfrm>
            <a:off x="570514" y="-9525"/>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BASICS</a:t>
            </a:r>
          </a:p>
        </p:txBody>
      </p:sp>
      <p:sp>
        <p:nvSpPr>
          <p:cNvPr id="11" name="Textfeld 10">
            <a:extLst>
              <a:ext uri="{FF2B5EF4-FFF2-40B4-BE49-F238E27FC236}">
                <a16:creationId xmlns:a16="http://schemas.microsoft.com/office/drawing/2014/main" id="{1968C720-19D8-4609-C375-086A984B854E}"/>
              </a:ext>
            </a:extLst>
          </p:cNvPr>
          <p:cNvSpPr txBox="1"/>
          <p:nvPr/>
        </p:nvSpPr>
        <p:spPr>
          <a:xfrm>
            <a:off x="4918237" y="-4982"/>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DETAILS</a:t>
            </a:r>
          </a:p>
        </p:txBody>
      </p:sp>
      <p:sp>
        <p:nvSpPr>
          <p:cNvPr id="15" name="Textfeld 14">
            <a:extLst>
              <a:ext uri="{FF2B5EF4-FFF2-40B4-BE49-F238E27FC236}">
                <a16:creationId xmlns:a16="http://schemas.microsoft.com/office/drawing/2014/main" id="{D273F998-A21B-BF81-4B7D-1D0A3CEF9CE4}"/>
              </a:ext>
            </a:extLst>
          </p:cNvPr>
          <p:cNvSpPr txBox="1"/>
          <p:nvPr/>
        </p:nvSpPr>
        <p:spPr>
          <a:xfrm>
            <a:off x="9162793" y="-6574"/>
            <a:ext cx="2493814"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EXAMPLE</a:t>
            </a:r>
          </a:p>
        </p:txBody>
      </p:sp>
      <p:sp>
        <p:nvSpPr>
          <p:cNvPr id="3" name="Fußzeilenplatzhalter 6">
            <a:extLst>
              <a:ext uri="{FF2B5EF4-FFF2-40B4-BE49-F238E27FC236}">
                <a16:creationId xmlns:a16="http://schemas.microsoft.com/office/drawing/2014/main" id="{E994F624-F353-9877-398C-94716E3C2A2C}"/>
              </a:ext>
            </a:extLst>
          </p:cNvPr>
          <p:cNvSpPr>
            <a:spLocks noGrp="1"/>
          </p:cNvSpPr>
          <p:nvPr>
            <p:ph type="ftr" sz="quarter" idx="11"/>
          </p:nvPr>
        </p:nvSpPr>
        <p:spPr>
          <a:xfrm>
            <a:off x="4038600" y="6356350"/>
            <a:ext cx="4114800" cy="365125"/>
          </a:xfrm>
        </p:spPr>
        <p:txBody>
          <a:bodyPr/>
          <a:lstStyle/>
          <a:p>
            <a:r>
              <a:rPr lang="en-US" dirty="0"/>
              <a:t>Digital Organizations | Damiano Rousselet</a:t>
            </a:r>
          </a:p>
        </p:txBody>
      </p:sp>
      <p:sp>
        <p:nvSpPr>
          <p:cNvPr id="6" name="Datumsplatzhalter 4">
            <a:extLst>
              <a:ext uri="{FF2B5EF4-FFF2-40B4-BE49-F238E27FC236}">
                <a16:creationId xmlns:a16="http://schemas.microsoft.com/office/drawing/2014/main" id="{B843F365-8F8C-2E16-CA8A-30FE5B39737B}"/>
              </a:ext>
            </a:extLst>
          </p:cNvPr>
          <p:cNvSpPr>
            <a:spLocks noGrp="1"/>
          </p:cNvSpPr>
          <p:nvPr>
            <p:ph type="dt" sz="half" idx="2"/>
          </p:nvPr>
        </p:nvSpPr>
        <p:spPr>
          <a:xfrm>
            <a:off x="2311804" y="6354762"/>
            <a:ext cx="939338" cy="365125"/>
          </a:xfrm>
        </p:spPr>
        <p:txBody>
          <a:bodyPr/>
          <a:lstStyle/>
          <a:p>
            <a:r>
              <a:rPr lang="de-AT" dirty="0"/>
              <a:t>24.06.23</a:t>
            </a:r>
            <a:endParaRPr lang="de-DE" dirty="0"/>
          </a:p>
        </p:txBody>
      </p:sp>
      <p:sp>
        <p:nvSpPr>
          <p:cNvPr id="5" name="TextBox 4">
            <a:extLst>
              <a:ext uri="{FF2B5EF4-FFF2-40B4-BE49-F238E27FC236}">
                <a16:creationId xmlns:a16="http://schemas.microsoft.com/office/drawing/2014/main" id="{9CA4C668-6228-685D-E9E1-04D45D68EC63}"/>
              </a:ext>
            </a:extLst>
          </p:cNvPr>
          <p:cNvSpPr txBox="1"/>
          <p:nvPr/>
        </p:nvSpPr>
        <p:spPr>
          <a:xfrm>
            <a:off x="688553" y="1908031"/>
            <a:ext cx="10968053" cy="21537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lvl="0" indent="-342900">
              <a:lnSpc>
                <a:spcPct val="107000"/>
              </a:lnSpc>
              <a:buFont typeface="Symbol" panose="05050102010706020507" pitchFamily="18" charset="2"/>
              <a:buChar char=""/>
            </a:pPr>
            <a:r>
              <a:rPr lang="en-GB" kern="100" dirty="0">
                <a:effectLst/>
                <a:latin typeface="Calibri" panose="020F0502020204030204" pitchFamily="34" charset="0"/>
                <a:ea typeface="Calibri" panose="020F0502020204030204" pitchFamily="34" charset="0"/>
                <a:cs typeface="Arial" panose="020B0604020202020204" pitchFamily="34" charset="0"/>
              </a:rPr>
              <a:t>The </a:t>
            </a:r>
            <a:r>
              <a:rPr lang="en-GB" b="1" kern="100" dirty="0">
                <a:effectLst/>
                <a:latin typeface="Calibri" panose="020F0502020204030204" pitchFamily="34" charset="0"/>
                <a:ea typeface="Calibri" panose="020F0502020204030204" pitchFamily="34" charset="0"/>
                <a:cs typeface="Arial" panose="020B0604020202020204" pitchFamily="34" charset="0"/>
              </a:rPr>
              <a:t>Policy π</a:t>
            </a:r>
            <a:r>
              <a:rPr lang="en-GB" kern="100" dirty="0">
                <a:effectLst/>
                <a:latin typeface="Calibri" panose="020F0502020204030204" pitchFamily="34" charset="0"/>
                <a:ea typeface="Calibri" panose="020F0502020204030204" pitchFamily="34" charset="0"/>
                <a:cs typeface="Arial" panose="020B0604020202020204" pitchFamily="34" charset="0"/>
              </a:rPr>
              <a:t>: Function that tells what action to take given the current state (brain of agent)</a:t>
            </a:r>
          </a:p>
          <a:p>
            <a:pPr marL="342900" lvl="0" indent="-342900">
              <a:lnSpc>
                <a:spcPct val="107000"/>
              </a:lnSpc>
              <a:buFont typeface="Symbol" panose="05050102010706020507" pitchFamily="18" charset="2"/>
              <a:buChar char=""/>
            </a:pPr>
            <a:r>
              <a:rPr lang="en-GB" kern="100" dirty="0">
                <a:effectLst/>
                <a:latin typeface="Calibri" panose="020F0502020204030204" pitchFamily="34" charset="0"/>
                <a:ea typeface="Calibri" panose="020F0502020204030204" pitchFamily="34" charset="0"/>
                <a:cs typeface="Arial" panose="020B0604020202020204" pitchFamily="34" charset="0"/>
              </a:rPr>
              <a:t>Goal: find optimal policy π* </a:t>
            </a:r>
            <a:r>
              <a:rPr lang="en-GB" kern="100"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GB" kern="100" dirty="0">
                <a:effectLst/>
                <a:latin typeface="Calibri" panose="020F0502020204030204" pitchFamily="34" charset="0"/>
                <a:ea typeface="Calibri" panose="020F0502020204030204" pitchFamily="34" charset="0"/>
                <a:cs typeface="Arial" panose="020B0604020202020204" pitchFamily="34" charset="0"/>
              </a:rPr>
              <a:t> </a:t>
            </a:r>
            <a:r>
              <a:rPr lang="en-GB" b="1" kern="100" dirty="0">
                <a:effectLst/>
                <a:latin typeface="Calibri" panose="020F0502020204030204" pitchFamily="34" charset="0"/>
                <a:ea typeface="Calibri" panose="020F0502020204030204" pitchFamily="34" charset="0"/>
                <a:cs typeface="Arial" panose="020B0604020202020204" pitchFamily="34" charset="0"/>
              </a:rPr>
              <a:t>maximizes expected return</a:t>
            </a:r>
            <a:r>
              <a:rPr lang="en-GB" kern="100" dirty="0">
                <a:effectLst/>
                <a:latin typeface="Calibri" panose="020F0502020204030204" pitchFamily="34" charset="0"/>
                <a:ea typeface="Calibri" panose="020F0502020204030204" pitchFamily="34" charset="0"/>
                <a:cs typeface="Arial" panose="020B0604020202020204" pitchFamily="34" charset="0"/>
              </a:rPr>
              <a:t> when agent acts according to it</a:t>
            </a:r>
          </a:p>
          <a:p>
            <a:pPr marL="342900" lvl="0" indent="-342900">
              <a:lnSpc>
                <a:spcPct val="107000"/>
              </a:lnSpc>
              <a:buFont typeface="Symbol" panose="05050102010706020507" pitchFamily="18" charset="2"/>
              <a:buChar char=""/>
            </a:pPr>
            <a:r>
              <a:rPr lang="en-GB" kern="100" dirty="0">
                <a:effectLst/>
                <a:latin typeface="Calibri" panose="020F0502020204030204" pitchFamily="34" charset="0"/>
                <a:ea typeface="Calibri" panose="020F0502020204030204" pitchFamily="34" charset="0"/>
                <a:cs typeface="Arial" panose="020B0604020202020204" pitchFamily="34" charset="0"/>
              </a:rPr>
              <a:t>Find π* </a:t>
            </a:r>
            <a:r>
              <a:rPr lang="en-GB" kern="100"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GB" kern="100" dirty="0">
                <a:effectLst/>
                <a:latin typeface="Calibri" panose="020F0502020204030204" pitchFamily="34" charset="0"/>
                <a:ea typeface="Calibri" panose="020F0502020204030204" pitchFamily="34" charset="0"/>
                <a:cs typeface="Arial" panose="020B0604020202020204" pitchFamily="34" charset="0"/>
              </a:rPr>
              <a:t> Training:</a:t>
            </a:r>
          </a:p>
          <a:p>
            <a:pPr marL="742950" lvl="1" indent="-285750">
              <a:lnSpc>
                <a:spcPct val="107000"/>
              </a:lnSpc>
              <a:buFont typeface="Courier New" panose="02070309020205020404" pitchFamily="49" charset="0"/>
              <a:buChar char="o"/>
            </a:pPr>
            <a:r>
              <a:rPr lang="en-GB" b="1" kern="100" dirty="0">
                <a:effectLst/>
                <a:latin typeface="Calibri" panose="020F0502020204030204" pitchFamily="34" charset="0"/>
                <a:ea typeface="Calibri" panose="020F0502020204030204" pitchFamily="34" charset="0"/>
                <a:cs typeface="Arial" panose="020B0604020202020204" pitchFamily="34" charset="0"/>
              </a:rPr>
              <a:t>Directly</a:t>
            </a:r>
            <a:r>
              <a:rPr lang="en-GB" kern="100" dirty="0">
                <a:effectLst/>
                <a:latin typeface="Calibri" panose="020F0502020204030204" pitchFamily="34" charset="0"/>
                <a:ea typeface="Calibri" panose="020F0502020204030204" pitchFamily="34" charset="0"/>
                <a:cs typeface="Arial" panose="020B0604020202020204" pitchFamily="34" charset="0"/>
              </a:rPr>
              <a:t>: Teaching agent which action take, given current state: </a:t>
            </a:r>
            <a:r>
              <a:rPr lang="en-GB" b="1" kern="100" dirty="0">
                <a:effectLst/>
                <a:latin typeface="Calibri" panose="020F0502020204030204" pitchFamily="34" charset="0"/>
                <a:ea typeface="Calibri" panose="020F0502020204030204" pitchFamily="34" charset="0"/>
                <a:cs typeface="Arial" panose="020B0604020202020204" pitchFamily="34" charset="0"/>
              </a:rPr>
              <a:t>Policy-based methods</a:t>
            </a:r>
            <a:endParaRPr lang="en-GB" kern="1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buFont typeface="Courier New" panose="02070309020205020404" pitchFamily="49" charset="0"/>
              <a:buChar char="o"/>
            </a:pPr>
            <a:r>
              <a:rPr lang="en-GB" b="1" kern="100" dirty="0">
                <a:effectLst/>
                <a:latin typeface="Calibri" panose="020F0502020204030204" pitchFamily="34" charset="0"/>
                <a:ea typeface="Calibri" panose="020F0502020204030204" pitchFamily="34" charset="0"/>
                <a:cs typeface="Arial" panose="020B0604020202020204" pitchFamily="34" charset="0"/>
              </a:rPr>
              <a:t>Indirectly:</a:t>
            </a:r>
            <a:r>
              <a:rPr lang="en-GB" kern="100" dirty="0">
                <a:effectLst/>
                <a:latin typeface="Calibri" panose="020F0502020204030204" pitchFamily="34" charset="0"/>
                <a:ea typeface="Calibri" panose="020F0502020204030204" pitchFamily="34" charset="0"/>
                <a:cs typeface="Arial" panose="020B0604020202020204" pitchFamily="34" charset="0"/>
              </a:rPr>
              <a:t> Teaching agent which state is more valuable </a:t>
            </a:r>
            <a:r>
              <a:rPr lang="en-GB" kern="100"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GB" kern="100" dirty="0">
                <a:effectLst/>
                <a:latin typeface="Calibri" panose="020F0502020204030204" pitchFamily="34" charset="0"/>
                <a:ea typeface="Calibri" panose="020F0502020204030204" pitchFamily="34" charset="0"/>
                <a:cs typeface="Arial" panose="020B0604020202020204" pitchFamily="34" charset="0"/>
              </a:rPr>
              <a:t> Action to reach more valuable states: </a:t>
            </a:r>
            <a:r>
              <a:rPr lang="en-GB" b="1" kern="100" dirty="0">
                <a:effectLst/>
                <a:latin typeface="Calibri" panose="020F0502020204030204" pitchFamily="34" charset="0"/>
                <a:ea typeface="Calibri" panose="020F0502020204030204" pitchFamily="34" charset="0"/>
                <a:cs typeface="Arial" panose="020B0604020202020204" pitchFamily="34" charset="0"/>
              </a:rPr>
              <a:t>Value-based methods</a:t>
            </a:r>
            <a:endParaRPr lang="en-GB" kern="1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spcAft>
                <a:spcPts val="800"/>
              </a:spcAft>
              <a:buFont typeface="Courier New" panose="02070309020205020404" pitchFamily="49" charset="0"/>
              <a:buChar char="o"/>
            </a:pPr>
            <a:endParaRPr lang="en-GB"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4" name="Picture 13" descr="A picture containing screenshot, text, multimedia software, graphics software&#10;&#10;Description automatically generated">
            <a:extLst>
              <a:ext uri="{FF2B5EF4-FFF2-40B4-BE49-F238E27FC236}">
                <a16:creationId xmlns:a16="http://schemas.microsoft.com/office/drawing/2014/main" id="{55E7D6FC-2F8D-E24A-FAE0-AFD4F0FE6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04" y="3864428"/>
            <a:ext cx="11502591" cy="1926771"/>
          </a:xfrm>
          <a:prstGeom prst="rect">
            <a:avLst/>
          </a:prstGeom>
        </p:spPr>
      </p:pic>
    </p:spTree>
    <p:extLst>
      <p:ext uri="{BB962C8B-B14F-4D97-AF65-F5344CB8AC3E}">
        <p14:creationId xmlns:p14="http://schemas.microsoft.com/office/powerpoint/2010/main" val="4112948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1277E713-02A1-164B-F04C-3B5D76958EED}"/>
              </a:ext>
            </a:extLst>
          </p:cNvPr>
          <p:cNvSpPr>
            <a:spLocks noGrp="1"/>
          </p:cNvSpPr>
          <p:nvPr>
            <p:ph type="sldNum" sz="quarter" idx="12"/>
          </p:nvPr>
        </p:nvSpPr>
        <p:spPr/>
        <p:txBody>
          <a:bodyPr/>
          <a:lstStyle/>
          <a:p>
            <a:fld id="{48F63A3B-78C7-47BE-AE5E-E10140E04643}" type="slidenum">
              <a:rPr lang="en-US" smtClean="0"/>
              <a:t>9</a:t>
            </a:fld>
            <a:endParaRPr lang="en-US"/>
          </a:p>
        </p:txBody>
      </p:sp>
      <p:sp>
        <p:nvSpPr>
          <p:cNvPr id="18" name="Rechteck 17">
            <a:extLst>
              <a:ext uri="{FF2B5EF4-FFF2-40B4-BE49-F238E27FC236}">
                <a16:creationId xmlns:a16="http://schemas.microsoft.com/office/drawing/2014/main" id="{382E2746-FA3D-686C-6536-FCFF829B90CD}"/>
              </a:ext>
            </a:extLst>
          </p:cNvPr>
          <p:cNvSpPr/>
          <p:nvPr/>
        </p:nvSpPr>
        <p:spPr>
          <a:xfrm>
            <a:off x="742950" y="1171575"/>
            <a:ext cx="1893094" cy="192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itle 1">
            <a:extLst>
              <a:ext uri="{FF2B5EF4-FFF2-40B4-BE49-F238E27FC236}">
                <a16:creationId xmlns:a16="http://schemas.microsoft.com/office/drawing/2014/main" id="{8F66F005-34BB-588B-AD20-7CEC688BEFCD}"/>
              </a:ext>
            </a:extLst>
          </p:cNvPr>
          <p:cNvSpPr txBox="1">
            <a:spLocks/>
          </p:cNvSpPr>
          <p:nvPr/>
        </p:nvSpPr>
        <p:spPr>
          <a:xfrm>
            <a:off x="550863" y="565446"/>
            <a:ext cx="11090275" cy="10998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badi" panose="020B0604020104020204" pitchFamily="34" charset="0"/>
                <a:cs typeface="Calibri" panose="020F0502020204030204" pitchFamily="34" charset="0"/>
              </a:rPr>
              <a:t>POLICY VS VALUE </a:t>
            </a:r>
            <a:r>
              <a:rPr lang="de-DE" sz="3600" b="1" dirty="0">
                <a:latin typeface="Abadi" panose="020B0604020104020204" pitchFamily="34" charset="0"/>
                <a:cs typeface="Calibri" panose="020F0502020204030204" pitchFamily="34" charset="0"/>
              </a:rPr>
              <a:t>METHODS</a:t>
            </a:r>
            <a:r>
              <a:rPr lang="en-US" sz="3600" b="1" dirty="0">
                <a:latin typeface="Abadi" panose="020B0604020104020204" pitchFamily="34" charset="0"/>
                <a:cs typeface="Calibri" panose="020F0502020204030204" pitchFamily="34" charset="0"/>
              </a:rPr>
              <a:t> </a:t>
            </a:r>
          </a:p>
        </p:txBody>
      </p:sp>
      <p:cxnSp>
        <p:nvCxnSpPr>
          <p:cNvPr id="22" name="Gerade Verbindung 6">
            <a:extLst>
              <a:ext uri="{FF2B5EF4-FFF2-40B4-BE49-F238E27FC236}">
                <a16:creationId xmlns:a16="http://schemas.microsoft.com/office/drawing/2014/main" id="{A5C47331-B388-894E-89F1-9C8A9AF3ECAF}"/>
              </a:ext>
            </a:extLst>
          </p:cNvPr>
          <p:cNvCxnSpPr/>
          <p:nvPr/>
        </p:nvCxnSpPr>
        <p:spPr>
          <a:xfrm>
            <a:off x="740270" y="1654181"/>
            <a:ext cx="1800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Rechteck 3">
            <a:extLst>
              <a:ext uri="{FF2B5EF4-FFF2-40B4-BE49-F238E27FC236}">
                <a16:creationId xmlns:a16="http://schemas.microsoft.com/office/drawing/2014/main" id="{17C9EE3E-0876-5181-993F-3D26166DFBAB}"/>
              </a:ext>
            </a:extLst>
          </p:cNvPr>
          <p:cNvSpPr/>
          <p:nvPr/>
        </p:nvSpPr>
        <p:spPr>
          <a:xfrm>
            <a:off x="496" y="0"/>
            <a:ext cx="12192000" cy="34622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C6068B4A-FCD8-092C-0DE0-708DF253C48C}"/>
              </a:ext>
            </a:extLst>
          </p:cNvPr>
          <p:cNvSpPr/>
          <p:nvPr/>
        </p:nvSpPr>
        <p:spPr>
          <a:xfrm>
            <a:off x="4866654" y="-1"/>
            <a:ext cx="2355525" cy="3462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 </a:t>
            </a:r>
          </a:p>
        </p:txBody>
      </p:sp>
      <p:sp>
        <p:nvSpPr>
          <p:cNvPr id="10" name="Textfeld 9">
            <a:extLst>
              <a:ext uri="{FF2B5EF4-FFF2-40B4-BE49-F238E27FC236}">
                <a16:creationId xmlns:a16="http://schemas.microsoft.com/office/drawing/2014/main" id="{244F68B9-62C2-B113-52DA-70BEAC47A999}"/>
              </a:ext>
            </a:extLst>
          </p:cNvPr>
          <p:cNvSpPr txBox="1"/>
          <p:nvPr/>
        </p:nvSpPr>
        <p:spPr>
          <a:xfrm>
            <a:off x="570514" y="-9525"/>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BASICS</a:t>
            </a:r>
          </a:p>
        </p:txBody>
      </p:sp>
      <p:sp>
        <p:nvSpPr>
          <p:cNvPr id="11" name="Textfeld 10">
            <a:extLst>
              <a:ext uri="{FF2B5EF4-FFF2-40B4-BE49-F238E27FC236}">
                <a16:creationId xmlns:a16="http://schemas.microsoft.com/office/drawing/2014/main" id="{1968C720-19D8-4609-C375-086A984B854E}"/>
              </a:ext>
            </a:extLst>
          </p:cNvPr>
          <p:cNvSpPr txBox="1"/>
          <p:nvPr/>
        </p:nvSpPr>
        <p:spPr>
          <a:xfrm>
            <a:off x="4918237" y="-4982"/>
            <a:ext cx="2355526"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DETAILS</a:t>
            </a:r>
          </a:p>
        </p:txBody>
      </p:sp>
      <p:sp>
        <p:nvSpPr>
          <p:cNvPr id="15" name="Textfeld 14">
            <a:extLst>
              <a:ext uri="{FF2B5EF4-FFF2-40B4-BE49-F238E27FC236}">
                <a16:creationId xmlns:a16="http://schemas.microsoft.com/office/drawing/2014/main" id="{D273F998-A21B-BF81-4B7D-1D0A3CEF9CE4}"/>
              </a:ext>
            </a:extLst>
          </p:cNvPr>
          <p:cNvSpPr txBox="1"/>
          <p:nvPr/>
        </p:nvSpPr>
        <p:spPr>
          <a:xfrm>
            <a:off x="9162793" y="-6574"/>
            <a:ext cx="2493814" cy="369332"/>
          </a:xfrm>
          <a:prstGeom prst="rect">
            <a:avLst/>
          </a:prstGeom>
          <a:noFill/>
        </p:spPr>
        <p:txBody>
          <a:bodyPr wrap="square" rtlCol="0">
            <a:spAutoFit/>
          </a:bodyPr>
          <a:lstStyle/>
          <a:p>
            <a:pPr algn="ctr"/>
            <a:r>
              <a:rPr lang="de-DE" dirty="0">
                <a:solidFill>
                  <a:schemeClr val="bg1"/>
                </a:solidFill>
                <a:latin typeface="Calibri" panose="020F0502020204030204" pitchFamily="34" charset="0"/>
                <a:cs typeface="Calibri" panose="020F0502020204030204" pitchFamily="34" charset="0"/>
              </a:rPr>
              <a:t>EXAMPLE</a:t>
            </a:r>
          </a:p>
        </p:txBody>
      </p:sp>
      <p:sp>
        <p:nvSpPr>
          <p:cNvPr id="3" name="Fußzeilenplatzhalter 6">
            <a:extLst>
              <a:ext uri="{FF2B5EF4-FFF2-40B4-BE49-F238E27FC236}">
                <a16:creationId xmlns:a16="http://schemas.microsoft.com/office/drawing/2014/main" id="{E994F624-F353-9877-398C-94716E3C2A2C}"/>
              </a:ext>
            </a:extLst>
          </p:cNvPr>
          <p:cNvSpPr>
            <a:spLocks noGrp="1"/>
          </p:cNvSpPr>
          <p:nvPr>
            <p:ph type="ftr" sz="quarter" idx="11"/>
          </p:nvPr>
        </p:nvSpPr>
        <p:spPr>
          <a:xfrm>
            <a:off x="4038600" y="6356350"/>
            <a:ext cx="4114800" cy="365125"/>
          </a:xfrm>
        </p:spPr>
        <p:txBody>
          <a:bodyPr/>
          <a:lstStyle/>
          <a:p>
            <a:r>
              <a:rPr lang="en-US" dirty="0"/>
              <a:t>Digital Organizations | Damiano Rousselet</a:t>
            </a:r>
          </a:p>
        </p:txBody>
      </p:sp>
      <p:sp>
        <p:nvSpPr>
          <p:cNvPr id="6" name="Datumsplatzhalter 4">
            <a:extLst>
              <a:ext uri="{FF2B5EF4-FFF2-40B4-BE49-F238E27FC236}">
                <a16:creationId xmlns:a16="http://schemas.microsoft.com/office/drawing/2014/main" id="{B843F365-8F8C-2E16-CA8A-30FE5B39737B}"/>
              </a:ext>
            </a:extLst>
          </p:cNvPr>
          <p:cNvSpPr>
            <a:spLocks noGrp="1"/>
          </p:cNvSpPr>
          <p:nvPr>
            <p:ph type="dt" sz="half" idx="2"/>
          </p:nvPr>
        </p:nvSpPr>
        <p:spPr>
          <a:xfrm>
            <a:off x="2311804" y="6354762"/>
            <a:ext cx="939338" cy="365125"/>
          </a:xfrm>
        </p:spPr>
        <p:txBody>
          <a:bodyPr/>
          <a:lstStyle/>
          <a:p>
            <a:r>
              <a:rPr lang="de-AT" dirty="0"/>
              <a:t>24.06.23</a:t>
            </a:r>
            <a:endParaRPr lang="de-DE" dirty="0"/>
          </a:p>
        </p:txBody>
      </p:sp>
      <p:sp>
        <p:nvSpPr>
          <p:cNvPr id="5" name="TextBox 4">
            <a:extLst>
              <a:ext uri="{FF2B5EF4-FFF2-40B4-BE49-F238E27FC236}">
                <a16:creationId xmlns:a16="http://schemas.microsoft.com/office/drawing/2014/main" id="{9CA4C668-6228-685D-E9E1-04D45D68EC63}"/>
              </a:ext>
            </a:extLst>
          </p:cNvPr>
          <p:cNvSpPr txBox="1"/>
          <p:nvPr/>
        </p:nvSpPr>
        <p:spPr>
          <a:xfrm>
            <a:off x="673084" y="1629445"/>
            <a:ext cx="10968053" cy="17661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lvl="0" indent="-342900">
              <a:lnSpc>
                <a:spcPct val="107000"/>
              </a:lnSpc>
              <a:buFont typeface="Symbol" panose="05050102010706020507" pitchFamily="18" charset="2"/>
              <a:buChar char=""/>
            </a:pPr>
            <a:r>
              <a:rPr lang="en-GB" b="1" kern="100" dirty="0">
                <a:effectLst/>
                <a:latin typeface="Calibri" panose="020F0502020204030204" pitchFamily="34" charset="0"/>
                <a:ea typeface="Calibri" panose="020F0502020204030204" pitchFamily="34" charset="0"/>
                <a:cs typeface="Arial" panose="020B0604020202020204" pitchFamily="34" charset="0"/>
              </a:rPr>
              <a:t>Policy-based methods:</a:t>
            </a:r>
            <a:r>
              <a:rPr lang="en-GB" kern="100" dirty="0">
                <a:effectLst/>
                <a:latin typeface="Calibri" panose="020F0502020204030204" pitchFamily="34" charset="0"/>
                <a:ea typeface="Calibri" panose="020F0502020204030204" pitchFamily="34" charset="0"/>
                <a:cs typeface="Arial" panose="020B0604020202020204" pitchFamily="34" charset="0"/>
              </a:rPr>
              <a:t> Define mapping from each state </a:t>
            </a:r>
            <a:r>
              <a:rPr lang="en-GB" kern="100"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GB" kern="100" dirty="0">
                <a:effectLst/>
                <a:latin typeface="Calibri" panose="020F0502020204030204" pitchFamily="34" charset="0"/>
                <a:ea typeface="Calibri" panose="020F0502020204030204" pitchFamily="34" charset="0"/>
                <a:cs typeface="Arial" panose="020B0604020202020204" pitchFamily="34" charset="0"/>
              </a:rPr>
              <a:t> Best action / </a:t>
            </a:r>
            <a:r>
              <a:rPr lang="en-GB" b="0" kern="100" dirty="0">
                <a:effectLst/>
                <a:latin typeface="Calibri" panose="020F0502020204030204" pitchFamily="34" charset="0"/>
                <a:ea typeface="Calibri" panose="020F0502020204030204" pitchFamily="34" charset="0"/>
                <a:cs typeface="Arial" panose="020B0604020202020204" pitchFamily="34" charset="0"/>
              </a:rPr>
              <a:t>probability distribution over the set of possible actions.</a:t>
            </a:r>
            <a:endParaRPr lang="en-GB" kern="1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spcAft>
                <a:spcPts val="800"/>
              </a:spcAft>
              <a:buFont typeface="Courier New" panose="02070309020205020404" pitchFamily="49" charset="0"/>
              <a:buChar char="o"/>
            </a:pPr>
            <a:r>
              <a:rPr lang="en-GB" b="1" kern="100" dirty="0">
                <a:effectLst/>
                <a:latin typeface="Calibri" panose="020F0502020204030204" pitchFamily="34" charset="0"/>
                <a:ea typeface="Calibri" panose="020F0502020204030204" pitchFamily="34" charset="0"/>
                <a:cs typeface="Arial" panose="020B0604020202020204" pitchFamily="34" charset="0"/>
              </a:rPr>
              <a:t>Deterministic: </a:t>
            </a:r>
            <a:r>
              <a:rPr lang="en-GB" kern="100" dirty="0">
                <a:effectLst/>
                <a:latin typeface="Calibri" panose="020F0502020204030204" pitchFamily="34" charset="0"/>
                <a:ea typeface="Calibri" panose="020F0502020204030204" pitchFamily="34" charset="0"/>
                <a:cs typeface="Arial" panose="020B0604020202020204" pitchFamily="34" charset="0"/>
              </a:rPr>
              <a:t>Given state </a:t>
            </a:r>
            <a:r>
              <a:rPr lang="en-GB" i="1" kern="100" dirty="0">
                <a:effectLst/>
                <a:latin typeface="Calibri" panose="020F0502020204030204" pitchFamily="34" charset="0"/>
                <a:ea typeface="Calibri" panose="020F0502020204030204" pitchFamily="34" charset="0"/>
                <a:cs typeface="Arial" panose="020B0604020202020204" pitchFamily="34" charset="0"/>
              </a:rPr>
              <a:t>s</a:t>
            </a:r>
            <a:r>
              <a:rPr lang="en-GB" kern="100" dirty="0">
                <a:effectLst/>
                <a:latin typeface="Calibri" panose="020F0502020204030204" pitchFamily="34" charset="0"/>
                <a:ea typeface="Calibri" panose="020F0502020204030204" pitchFamily="34" charset="0"/>
                <a:cs typeface="Arial" panose="020B0604020202020204" pitchFamily="34" charset="0"/>
              </a:rPr>
              <a:t> </a:t>
            </a:r>
            <a:r>
              <a:rPr lang="en-GB" kern="100"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GB" kern="100" dirty="0">
                <a:effectLst/>
                <a:latin typeface="Calibri" panose="020F0502020204030204" pitchFamily="34" charset="0"/>
                <a:ea typeface="Calibri" panose="020F0502020204030204" pitchFamily="34" charset="0"/>
                <a:cs typeface="Arial" panose="020B0604020202020204" pitchFamily="34" charset="0"/>
              </a:rPr>
              <a:t> </a:t>
            </a:r>
            <a:r>
              <a:rPr lang="en-GB" b="1" kern="100" dirty="0">
                <a:effectLst/>
                <a:latin typeface="Calibri" panose="020F0502020204030204" pitchFamily="34" charset="0"/>
                <a:ea typeface="Calibri" panose="020F0502020204030204" pitchFamily="34" charset="0"/>
                <a:cs typeface="Arial" panose="020B0604020202020204" pitchFamily="34" charset="0"/>
              </a:rPr>
              <a:t>always return the same action </a:t>
            </a:r>
            <a:r>
              <a:rPr lang="en-GB" b="0" i="1" kern="100" dirty="0">
                <a:effectLst/>
                <a:latin typeface="Calibri" panose="020F0502020204030204" pitchFamily="34" charset="0"/>
                <a:ea typeface="Calibri" panose="020F0502020204030204" pitchFamily="34" charset="0"/>
                <a:cs typeface="Arial" panose="020B0604020202020204" pitchFamily="34" charset="0"/>
              </a:rPr>
              <a:t>a</a:t>
            </a:r>
          </a:p>
          <a:p>
            <a:pPr marL="742950" lvl="1" indent="-285750">
              <a:lnSpc>
                <a:spcPct val="107000"/>
              </a:lnSpc>
              <a:spcAft>
                <a:spcPts val="800"/>
              </a:spcAft>
              <a:buFont typeface="Courier New" panose="02070309020205020404" pitchFamily="49" charset="0"/>
              <a:buChar char="o"/>
            </a:pPr>
            <a:r>
              <a:rPr lang="en-GB" sz="1800" b="1" kern="100" dirty="0">
                <a:effectLst/>
                <a:latin typeface="Calibri" panose="020F0502020204030204" pitchFamily="34" charset="0"/>
                <a:ea typeface="Calibri" panose="020F0502020204030204" pitchFamily="34" charset="0"/>
                <a:cs typeface="Arial" panose="020B0604020202020204" pitchFamily="34" charset="0"/>
              </a:rPr>
              <a:t>Stochastic: probability distribution over actions:</a:t>
            </a: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spcAft>
                <a:spcPts val="800"/>
              </a:spcAft>
              <a:buFont typeface="Courier New" panose="02070309020205020404" pitchFamily="49" charset="0"/>
              <a:buChar char="o"/>
            </a:pPr>
            <a:endParaRPr lang="en-GB"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1" descr="Policy">
            <a:extLst>
              <a:ext uri="{FF2B5EF4-FFF2-40B4-BE49-F238E27FC236}">
                <a16:creationId xmlns:a16="http://schemas.microsoft.com/office/drawing/2014/main" id="{01769A89-839B-7826-0A1E-598EC55D02B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846" y="2063746"/>
            <a:ext cx="1795085" cy="514554"/>
          </a:xfrm>
          <a:prstGeom prst="rect">
            <a:avLst/>
          </a:prstGeom>
          <a:noFill/>
          <a:ln>
            <a:noFill/>
          </a:ln>
        </p:spPr>
      </p:pic>
      <p:pic>
        <p:nvPicPr>
          <p:cNvPr id="7" name="Picture 6" descr="Policy">
            <a:extLst>
              <a:ext uri="{FF2B5EF4-FFF2-40B4-BE49-F238E27FC236}">
                <a16:creationId xmlns:a16="http://schemas.microsoft.com/office/drawing/2014/main" id="{468E2FBF-2333-89D4-F0FD-99130989A8B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1440" y="2648504"/>
            <a:ext cx="2484645" cy="1036910"/>
          </a:xfrm>
          <a:prstGeom prst="rect">
            <a:avLst/>
          </a:prstGeom>
          <a:noFill/>
          <a:ln>
            <a:noFill/>
          </a:ln>
        </p:spPr>
      </p:pic>
      <p:sp>
        <p:nvSpPr>
          <p:cNvPr id="12" name="TextBox 11">
            <a:extLst>
              <a:ext uri="{FF2B5EF4-FFF2-40B4-BE49-F238E27FC236}">
                <a16:creationId xmlns:a16="http://schemas.microsoft.com/office/drawing/2014/main" id="{18088108-931A-3B77-F86D-E7DCF71BE0E2}"/>
              </a:ext>
            </a:extLst>
          </p:cNvPr>
          <p:cNvSpPr txBox="1"/>
          <p:nvPr/>
        </p:nvSpPr>
        <p:spPr>
          <a:xfrm>
            <a:off x="673084" y="3482011"/>
            <a:ext cx="10670229" cy="1361014"/>
          </a:xfrm>
          <a:prstGeom prst="rect">
            <a:avLst/>
          </a:prstGeom>
          <a:noFill/>
        </p:spPr>
        <p:txBody>
          <a:bodyPr wrap="none" rtlCol="0">
            <a:spAutoFit/>
          </a:bodyPr>
          <a:lstStyle/>
          <a:p>
            <a:pPr marL="342900" lvl="0" indent="-342900">
              <a:lnSpc>
                <a:spcPct val="107000"/>
              </a:lnSpc>
              <a:buFont typeface="Symbol" panose="05050102010706020507" pitchFamily="18" charset="2"/>
              <a:buChar char=""/>
            </a:pPr>
            <a:r>
              <a:rPr lang="en-GB" b="1" kern="100" dirty="0">
                <a:effectLst/>
                <a:latin typeface="Calibri" panose="020F0502020204030204" pitchFamily="34" charset="0"/>
                <a:ea typeface="Calibri" panose="020F0502020204030204" pitchFamily="34" charset="0"/>
                <a:cs typeface="Arial" panose="020B0604020202020204" pitchFamily="34" charset="0"/>
              </a:rPr>
              <a:t>Value-based methods: </a:t>
            </a:r>
            <a:r>
              <a:rPr lang="en-GB" kern="100" dirty="0">
                <a:effectLst/>
                <a:latin typeface="Calibri" panose="020F0502020204030204" pitchFamily="34" charset="0"/>
                <a:ea typeface="Calibri" panose="020F0502020204030204" pitchFamily="34" charset="0"/>
                <a:cs typeface="Arial" panose="020B0604020202020204" pitchFamily="34" charset="0"/>
              </a:rPr>
              <a:t>Learn a value function </a:t>
            </a:r>
            <a:r>
              <a:rPr lang="en-GB" kern="100"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GB" kern="100" dirty="0">
                <a:effectLst/>
                <a:latin typeface="Calibri" panose="020F0502020204030204" pitchFamily="34" charset="0"/>
                <a:ea typeface="Calibri" panose="020F0502020204030204" pitchFamily="34" charset="0"/>
                <a:cs typeface="Arial" panose="020B0604020202020204" pitchFamily="34" charset="0"/>
              </a:rPr>
              <a:t> Maps state to expected value of being in that state.</a:t>
            </a:r>
          </a:p>
          <a:p>
            <a:pPr marL="742950" lvl="1" indent="-285750">
              <a:lnSpc>
                <a:spcPct val="107000"/>
              </a:lnSpc>
              <a:buFont typeface="Courier New" panose="02070309020205020404" pitchFamily="49" charset="0"/>
              <a:buChar char="o"/>
            </a:pPr>
            <a:r>
              <a:rPr lang="en-GB" kern="100" dirty="0">
                <a:effectLst/>
                <a:latin typeface="Calibri" panose="020F0502020204030204" pitchFamily="34" charset="0"/>
                <a:ea typeface="Calibri" panose="020F0502020204030204" pitchFamily="34" charset="0"/>
                <a:cs typeface="Arial" panose="020B0604020202020204" pitchFamily="34" charset="0"/>
              </a:rPr>
              <a:t>Value of </a:t>
            </a:r>
            <a:r>
              <a:rPr lang="en-GB" i="1" kern="100" dirty="0">
                <a:effectLst/>
                <a:latin typeface="Calibri" panose="020F0502020204030204" pitchFamily="34" charset="0"/>
                <a:ea typeface="Calibri" panose="020F0502020204030204" pitchFamily="34" charset="0"/>
                <a:cs typeface="Arial" panose="020B0604020202020204" pitchFamily="34" charset="0"/>
              </a:rPr>
              <a:t>state:</a:t>
            </a:r>
            <a:r>
              <a:rPr lang="en-GB" kern="100" dirty="0">
                <a:effectLst/>
                <a:latin typeface="Calibri" panose="020F0502020204030204" pitchFamily="34" charset="0"/>
                <a:ea typeface="Calibri" panose="020F0502020204030204" pitchFamily="34" charset="0"/>
                <a:cs typeface="Arial" panose="020B0604020202020204" pitchFamily="34" charset="0"/>
              </a:rPr>
              <a:t> Expected discounted return agent can get if it starts in that </a:t>
            </a:r>
            <a:r>
              <a:rPr lang="en-GB" i="1" kern="100" dirty="0">
                <a:effectLst/>
                <a:latin typeface="Calibri" panose="020F0502020204030204" pitchFamily="34" charset="0"/>
                <a:ea typeface="Calibri" panose="020F0502020204030204" pitchFamily="34" charset="0"/>
                <a:cs typeface="Arial" panose="020B0604020202020204" pitchFamily="34" charset="0"/>
              </a:rPr>
              <a:t>s </a:t>
            </a:r>
            <a:r>
              <a:rPr lang="en-GB" kern="100" dirty="0">
                <a:effectLst/>
                <a:latin typeface="Calibri" panose="020F0502020204030204" pitchFamily="34" charset="0"/>
                <a:ea typeface="Calibri" panose="020F0502020204030204" pitchFamily="34" charset="0"/>
                <a:cs typeface="Arial" panose="020B0604020202020204" pitchFamily="34" charset="0"/>
              </a:rPr>
              <a:t>and acts according to policy.</a:t>
            </a:r>
          </a:p>
          <a:p>
            <a:pPr marL="742950" lvl="1" indent="-285750">
              <a:lnSpc>
                <a:spcPct val="107000"/>
              </a:lnSpc>
              <a:spcAft>
                <a:spcPts val="800"/>
              </a:spcAft>
              <a:buFont typeface="Courier New" panose="02070309020205020404" pitchFamily="49" charset="0"/>
              <a:buChar char="o"/>
            </a:pPr>
            <a:r>
              <a:rPr lang="en-GB" kern="100" dirty="0">
                <a:effectLst/>
                <a:latin typeface="Calibri" panose="020F0502020204030204" pitchFamily="34" charset="0"/>
                <a:ea typeface="Calibri" panose="020F0502020204030204" pitchFamily="34" charset="0"/>
                <a:cs typeface="Arial" panose="020B0604020202020204" pitchFamily="34" charset="0"/>
              </a:rPr>
              <a:t>“According to policy” </a:t>
            </a:r>
            <a:r>
              <a:rPr lang="en-GB" kern="100"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GB" kern="100" dirty="0">
                <a:effectLst/>
                <a:latin typeface="Calibri" panose="020F0502020204030204" pitchFamily="34" charset="0"/>
                <a:ea typeface="Calibri" panose="020F0502020204030204" pitchFamily="34" charset="0"/>
                <a:cs typeface="Arial" panose="020B0604020202020204" pitchFamily="34" charset="0"/>
              </a:rPr>
              <a:t> Policy going to state with higher value.</a:t>
            </a:r>
          </a:p>
          <a:p>
            <a:endParaRPr lang="en-GB" dirty="0"/>
          </a:p>
        </p:txBody>
      </p:sp>
      <p:pic>
        <p:nvPicPr>
          <p:cNvPr id="13" name="Picture 12" descr="Value based RL">
            <a:extLst>
              <a:ext uri="{FF2B5EF4-FFF2-40B4-BE49-F238E27FC236}">
                <a16:creationId xmlns:a16="http://schemas.microsoft.com/office/drawing/2014/main" id="{C63A7D86-1371-81A3-50E3-1202BCC24AD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48473" y="4067854"/>
            <a:ext cx="4644915" cy="1152232"/>
          </a:xfrm>
          <a:prstGeom prst="rect">
            <a:avLst/>
          </a:prstGeom>
          <a:noFill/>
          <a:ln>
            <a:noFill/>
          </a:ln>
        </p:spPr>
      </p:pic>
      <p:pic>
        <p:nvPicPr>
          <p:cNvPr id="14" name="Picture 13" descr="Vbm recap">
            <a:extLst>
              <a:ext uri="{FF2B5EF4-FFF2-40B4-BE49-F238E27FC236}">
                <a16:creationId xmlns:a16="http://schemas.microsoft.com/office/drawing/2014/main" id="{B3091DE5-9427-77DC-2706-C4533328306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1975" y="4444965"/>
            <a:ext cx="2699657" cy="15177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83549830"/>
      </p:ext>
    </p:extLst>
  </p:cSld>
  <p:clrMapOvr>
    <a:masterClrMapping/>
  </p:clrMapOvr>
</p:sld>
</file>

<file path=ppt/theme/theme1.xml><?xml version="1.0" encoding="utf-8"?>
<a:theme xmlns:a="http://schemas.openxmlformats.org/drawingml/2006/main" name="Office Theme">
  <a:themeElements>
    <a:clrScheme name="Gelb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Abadi">
      <a:majorFont>
        <a:latin typeface="Abadi"/>
        <a:ea typeface=""/>
        <a:cs typeface=""/>
      </a:majorFont>
      <a:minorFont>
        <a:latin typeface="Abad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1349</Words>
  <Application>Microsoft Office PowerPoint</Application>
  <PresentationFormat>Widescreen</PresentationFormat>
  <Paragraphs>219</Paragraphs>
  <Slides>16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Abadi</vt:lpstr>
      <vt:lpstr>Arial</vt:lpstr>
      <vt:lpstr>Calibri</vt:lpstr>
      <vt:lpstr>Courier New</vt:lpstr>
      <vt:lpstr>Symbol</vt:lpstr>
      <vt:lpstr>Wingdings</vt:lpstr>
      <vt:lpstr>Office Theme</vt:lpstr>
      <vt:lpstr>Reinforcement Learning</vt:lpstr>
      <vt:lpstr>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Connection</dc:creator>
  <cp:lastModifiedBy>Damiano Rousselet</cp:lastModifiedBy>
  <cp:revision>2</cp:revision>
  <dcterms:created xsi:type="dcterms:W3CDTF">2023-01-10T10:15:59Z</dcterms:created>
  <dcterms:modified xsi:type="dcterms:W3CDTF">2023-06-27T15:51:11Z</dcterms:modified>
</cp:coreProperties>
</file>